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5"/>
  </p:notesMasterIdLst>
  <p:sldIdLst>
    <p:sldId id="256" r:id="rId2"/>
    <p:sldId id="273" r:id="rId3"/>
    <p:sldId id="257" r:id="rId4"/>
    <p:sldId id="265" r:id="rId5"/>
    <p:sldId id="278" r:id="rId6"/>
    <p:sldId id="263" r:id="rId7"/>
    <p:sldId id="280" r:id="rId8"/>
    <p:sldId id="279" r:id="rId9"/>
    <p:sldId id="259" r:id="rId10"/>
    <p:sldId id="282" r:id="rId11"/>
    <p:sldId id="266" r:id="rId12"/>
    <p:sldId id="281" r:id="rId13"/>
    <p:sldId id="275" r:id="rId14"/>
  </p:sldIdLst>
  <p:sldSz cx="18288000" cy="10287000"/>
  <p:notesSz cx="6858000" cy="9144000"/>
  <p:embeddedFontLst>
    <p:embeddedFont>
      <p:font typeface="NanumGothic" panose="020D0604000000000000" pitchFamily="34" charset="-127"/>
      <p:regular r:id="rId16"/>
      <p:bold r:id="rId17"/>
    </p:embeddedFont>
    <p:embeddedFont>
      <p:font typeface="맑은 고딕" panose="020B0503020000020004" pitchFamily="34" charset="-127"/>
      <p:regular r:id="rId18"/>
      <p:bold r:id="rId19"/>
    </p:embeddedFont>
    <p:embeddedFont>
      <p:font typeface="Brittany" pitchFamily="2" charset="0"/>
      <p:regular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Gmarket Sans TTF Medium" panose="02000000000000000000" pitchFamily="2" charset="-128"/>
      <p:regular r:id="rId25"/>
    </p:embeddedFont>
    <p:embeddedFont>
      <p:font typeface="IM_Hyemin Regular" panose="02020503000000000000" pitchFamily="18" charset="-127"/>
      <p:regular r:id="rId26"/>
    </p:embeddedFont>
    <p:embeddedFont>
      <p:font typeface="KIMM_Light" panose="02000300000000000000" pitchFamily="2" charset="-127"/>
      <p:regular r:id="rId27"/>
    </p:embeddedFont>
    <p:embeddedFont>
      <p:font typeface="Montserrat Classic" pitchFamily="2" charset="0"/>
      <p:regular r:id="rId28"/>
      <p:bold r:id="rId29"/>
      <p:italic r:id="rId30"/>
      <p:boldItalic r:id="rId31"/>
    </p:embeddedFont>
    <p:embeddedFont>
      <p:font typeface="Montserrat Classic Bold" pitchFamily="2" charset="0"/>
      <p:regular r:id="rId32"/>
      <p:bold r:id="rId33"/>
      <p:italic r:id="rId34"/>
      <p:boldItalic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6E4"/>
    <a:srgbClr val="FFFBC7"/>
    <a:srgbClr val="EAC987"/>
    <a:srgbClr val="FFE9BF"/>
    <a:srgbClr val="869C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99" autoAdjust="0"/>
    <p:restoredTop sz="90535" autoAdjust="0"/>
  </p:normalViewPr>
  <p:slideViewPr>
    <p:cSldViewPr>
      <p:cViewPr>
        <p:scale>
          <a:sx n="38" d="100"/>
          <a:sy n="38" d="100"/>
        </p:scale>
        <p:origin x="1608" y="142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90" d="100"/>
        <a:sy n="9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9" Type="http://schemas.openxmlformats.org/officeDocument/2006/relationships/tableStyles" Target="tableStyles.xml"/><Relationship Id="rId21" Type="http://schemas.openxmlformats.org/officeDocument/2006/relationships/font" Target="fonts/font6.fntdata"/><Relationship Id="rId34" Type="http://schemas.openxmlformats.org/officeDocument/2006/relationships/font" Target="fonts/font1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font" Target="fonts/font18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font" Target="fonts/font17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font" Target="fonts/font20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jpeg>
</file>

<file path=ppt/media/image30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73F0F1-39E5-D54E-A88C-46ED317FA896}" type="datetimeFigureOut">
              <a:rPr kumimoji="1" lang="ko-KR" altLang="en-US" smtClean="0"/>
              <a:t>2023. 9. 8.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A346FE-172D-AA48-919D-231AD0A85C1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256372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346FE-172D-AA48-919D-231AD0A85C16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621212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대상</a:t>
            </a:r>
            <a:r>
              <a:rPr lang="en-US" altLang="ko-KR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:</a:t>
            </a:r>
            <a:r>
              <a:rPr lang="ko-KR" alt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금전적 여유가 없는 사람들</a:t>
            </a:r>
            <a:r>
              <a:rPr lang="en-US" altLang="ko-KR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,</a:t>
            </a:r>
            <a:r>
              <a:rPr lang="ko-KR" alt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개성을 나타내고 싶은 사람들</a:t>
            </a:r>
            <a:r>
              <a:rPr lang="en-US" altLang="ko-KR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,</a:t>
            </a:r>
            <a:r>
              <a:rPr lang="ko-KR" alt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거동이 불편한 사람들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346FE-172D-AA48-919D-231AD0A85C16}" type="slidenum">
              <a:rPr kumimoji="1" lang="ko-KR" altLang="en-US" smtClean="0"/>
              <a:t>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816393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346FE-172D-AA48-919D-231AD0A85C16}" type="slidenum">
              <a:rPr kumimoji="1" lang="ko-KR" altLang="en-US" smtClean="0"/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817907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30.png"/><Relationship Id="rId7" Type="http://schemas.openxmlformats.org/officeDocument/2006/relationships/image" Target="../media/image4.jpe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jpeg"/><Relationship Id="rId5" Type="http://schemas.openxmlformats.org/officeDocument/2006/relationships/image" Target="../media/image2.jpeg"/><Relationship Id="rId4" Type="http://schemas.openxmlformats.org/officeDocument/2006/relationships/image" Target="../media/image1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2554368" y="2705199"/>
            <a:ext cx="5469649" cy="5469649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6E3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4526468" y="3009900"/>
            <a:ext cx="9235063" cy="2000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00"/>
              </a:lnSpc>
            </a:pPr>
            <a:r>
              <a:rPr lang="en-US" sz="15000" dirty="0">
                <a:solidFill>
                  <a:srgbClr val="000000"/>
                </a:solidFill>
                <a:latin typeface="Brittany Bold"/>
              </a:rPr>
              <a:t>lover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5697200" y="9944100"/>
            <a:ext cx="4865095" cy="3140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799"/>
              </a:lnSpc>
            </a:pP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Montserrat Classic"/>
              </a:rPr>
              <a:t>www.reallygreatsite.com</a:t>
            </a:r>
            <a:endParaRPr lang="en-US" sz="1600" dirty="0">
              <a:solidFill>
                <a:schemeClr val="bg1">
                  <a:lumMod val="50000"/>
                </a:schemeClr>
              </a:solidFill>
              <a:latin typeface="Montserrat Classic"/>
            </a:endParaRPr>
          </a:p>
        </p:txBody>
      </p:sp>
      <p:sp>
        <p:nvSpPr>
          <p:cNvPr id="2" name="TextBox 2"/>
          <p:cNvSpPr txBox="1"/>
          <p:nvPr/>
        </p:nvSpPr>
        <p:spPr>
          <a:xfrm>
            <a:off x="2006006" y="4457700"/>
            <a:ext cx="14275988" cy="18700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000"/>
              </a:lnSpc>
            </a:pPr>
            <a:r>
              <a:rPr lang="en-US" sz="14000" b="1" dirty="0" err="1">
                <a:solidFill>
                  <a:srgbClr val="000000"/>
                </a:solidFill>
                <a:latin typeface="KIMM_Bold" panose="02000300000000000000" pitchFamily="2" charset="-127"/>
                <a:ea typeface="KIMM_Bold" panose="02000300000000000000" pitchFamily="2" charset="-127"/>
              </a:rPr>
              <a:t>다소니</a:t>
            </a:r>
            <a:r>
              <a:rPr lang="en-US" sz="14000" b="1" dirty="0">
                <a:solidFill>
                  <a:srgbClr val="000000"/>
                </a:solidFill>
                <a:latin typeface="KIMM_Bold" panose="02000300000000000000" pitchFamily="2" charset="-127"/>
                <a:ea typeface="KIMM_Bold" panose="02000300000000000000" pitchFamily="2" charset="-127"/>
              </a:rPr>
              <a:t> </a:t>
            </a:r>
            <a:r>
              <a:rPr lang="en-US" sz="14000" b="1" dirty="0" err="1">
                <a:solidFill>
                  <a:srgbClr val="000000"/>
                </a:solidFill>
                <a:latin typeface="KIMM_Bold" panose="02000300000000000000" pitchFamily="2" charset="-127"/>
                <a:ea typeface="KIMM_Bold" panose="02000300000000000000" pitchFamily="2" charset="-127"/>
              </a:rPr>
              <a:t>스튜디오</a:t>
            </a:r>
            <a:endParaRPr lang="en-US" sz="14000" b="1" dirty="0">
              <a:solidFill>
                <a:srgbClr val="000000"/>
              </a:solidFill>
              <a:latin typeface="KIMM_Bold" panose="02000300000000000000" pitchFamily="2" charset="-127"/>
              <a:ea typeface="KIMM_Bold" panose="02000300000000000000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F043C79-589C-50C4-7FC5-9386FCB7F66F}"/>
              </a:ext>
            </a:extLst>
          </p:cNvPr>
          <p:cNvSpPr txBox="1"/>
          <p:nvPr/>
        </p:nvSpPr>
        <p:spPr>
          <a:xfrm>
            <a:off x="2743200" y="6134100"/>
            <a:ext cx="4876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KIMM_Light" panose="02000300000000000000" pitchFamily="2" charset="-127"/>
                <a:ea typeface="KIMM_Light" panose="02000300000000000000" pitchFamily="2" charset="-127"/>
              </a:rPr>
              <a:t>:</a:t>
            </a:r>
            <a:r>
              <a:rPr kumimoji="1"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KIMM_Light" panose="02000300000000000000" pitchFamily="2" charset="-127"/>
                <a:ea typeface="KIMM_Light" panose="02000300000000000000" pitchFamily="2" charset="-127"/>
              </a:rPr>
              <a:t> 사랑하는 사람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803E4880-FE01-1D59-1CE6-341A4DED2D13}"/>
              </a:ext>
            </a:extLst>
          </p:cNvPr>
          <p:cNvSpPr/>
          <p:nvPr/>
        </p:nvSpPr>
        <p:spPr>
          <a:xfrm rot="1784425">
            <a:off x="-636278" y="-4501000"/>
            <a:ext cx="24747226" cy="10457178"/>
          </a:xfrm>
          <a:prstGeom prst="rect">
            <a:avLst/>
          </a:prstGeom>
          <a:solidFill>
            <a:srgbClr val="FFF6E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" name="TextBox 4"/>
          <p:cNvSpPr txBox="1"/>
          <p:nvPr/>
        </p:nvSpPr>
        <p:spPr>
          <a:xfrm>
            <a:off x="9144000" y="-291767"/>
            <a:ext cx="3086100" cy="3230761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</a:pPr>
            <a:endParaRPr/>
          </a:p>
        </p:txBody>
      </p:sp>
      <p:sp>
        <p:nvSpPr>
          <p:cNvPr id="19" name="TextBox 9">
            <a:extLst>
              <a:ext uri="{FF2B5EF4-FFF2-40B4-BE49-F238E27FC236}">
                <a16:creationId xmlns:a16="http://schemas.microsoft.com/office/drawing/2014/main" id="{B8F794CF-473F-D055-60D8-2B10D37FAB3B}"/>
              </a:ext>
            </a:extLst>
          </p:cNvPr>
          <p:cNvSpPr txBox="1"/>
          <p:nvPr/>
        </p:nvSpPr>
        <p:spPr>
          <a:xfrm>
            <a:off x="76200" y="-498729"/>
            <a:ext cx="7155905" cy="1070229"/>
          </a:xfrm>
          <a:prstGeom prst="rect">
            <a:avLst/>
          </a:prstGeom>
        </p:spPr>
        <p:txBody>
          <a:bodyPr lIns="0" tIns="0" rIns="0" bIns="0" rtlCol="0" anchor="ctr">
            <a:spAutoFit/>
          </a:bodyPr>
          <a:lstStyle/>
          <a:p>
            <a:pPr>
              <a:lnSpc>
                <a:spcPts val="9600"/>
              </a:lnSpc>
            </a:pPr>
            <a:r>
              <a:rPr lang="en-US" altLang="ko-KR" sz="3200" dirty="0">
                <a:solidFill>
                  <a:srgbClr val="000000"/>
                </a:solidFill>
                <a:latin typeface="KIMM_Bold" panose="02000300000000000000" pitchFamily="2" charset="-127"/>
                <a:ea typeface="KIMM_Bold" panose="02000300000000000000" pitchFamily="2" charset="-127"/>
              </a:rPr>
              <a:t>05.</a:t>
            </a:r>
            <a:r>
              <a:rPr lang="ko-KR" altLang="en-US" sz="3200" dirty="0">
                <a:solidFill>
                  <a:srgbClr val="000000"/>
                </a:solidFill>
                <a:latin typeface="KIMM_Bold" panose="02000300000000000000" pitchFamily="2" charset="-127"/>
                <a:ea typeface="KIMM_Bold" panose="02000300000000000000" pitchFamily="2" charset="-127"/>
              </a:rPr>
              <a:t> 시연 영상</a:t>
            </a:r>
            <a:endParaRPr lang="en-US" sz="3200" dirty="0">
              <a:solidFill>
                <a:srgbClr val="000000"/>
              </a:solidFill>
              <a:latin typeface="KIMM_Bold" panose="02000300000000000000" pitchFamily="2" charset="-127"/>
              <a:ea typeface="KIMM_Bold" panose="02000300000000000000" pitchFamily="2" charset="-127"/>
            </a:endParaRPr>
          </a:p>
        </p:txBody>
      </p:sp>
      <p:pic>
        <p:nvPicPr>
          <p:cNvPr id="8" name="그림 7" descr="인간의 얼굴, 사람, 의류, 벽이(가) 표시된 사진&#10;&#10;자동 생성된 설명">
            <a:extLst>
              <a:ext uri="{FF2B5EF4-FFF2-40B4-BE49-F238E27FC236}">
                <a16:creationId xmlns:a16="http://schemas.microsoft.com/office/drawing/2014/main" id="{E8D51045-6053-6FE2-1541-5C2C394622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00" y="1592576"/>
            <a:ext cx="4734565" cy="7101848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B463A83F-B57D-1AE0-92E4-BA760347B9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87050" y="3517900"/>
            <a:ext cx="3251200" cy="3251200"/>
          </a:xfrm>
          <a:prstGeom prst="rect">
            <a:avLst/>
          </a:prstGeom>
        </p:spPr>
      </p:pic>
      <p:pic>
        <p:nvPicPr>
          <p:cNvPr id="6" name="그림 5" descr="사람, 인간의 얼굴, 의류, 미소이(가) 표시된 사진&#10;&#10;자동 생성된 설명">
            <a:extLst>
              <a:ext uri="{FF2B5EF4-FFF2-40B4-BE49-F238E27FC236}">
                <a16:creationId xmlns:a16="http://schemas.microsoft.com/office/drawing/2014/main" id="{299FA212-5270-7F7A-149F-19086CE4F27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127" y="2166405"/>
            <a:ext cx="5181602" cy="5181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8720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>
            <a:off x="9144001" y="0"/>
            <a:ext cx="9144000" cy="10478356"/>
          </a:xfrm>
          <a:custGeom>
            <a:avLst/>
            <a:gdLst/>
            <a:ahLst/>
            <a:cxnLst/>
            <a:rect l="l" t="t" r="r" b="b"/>
            <a:pathLst>
              <a:path w="2509090" h="2810128">
                <a:moveTo>
                  <a:pt x="0" y="0"/>
                </a:moveTo>
                <a:lnTo>
                  <a:pt x="2509090" y="0"/>
                </a:lnTo>
                <a:lnTo>
                  <a:pt x="2509090" y="2810128"/>
                </a:lnTo>
                <a:lnTo>
                  <a:pt x="0" y="2810128"/>
                </a:lnTo>
                <a:close/>
              </a:path>
            </a:pathLst>
          </a:custGeom>
          <a:solidFill>
            <a:srgbClr val="FFF6E3"/>
          </a:solidFill>
        </p:spPr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24D2E00D-2F99-5ECE-6602-09E1849EB284}"/>
              </a:ext>
            </a:extLst>
          </p:cNvPr>
          <p:cNvSpPr txBox="1"/>
          <p:nvPr/>
        </p:nvSpPr>
        <p:spPr>
          <a:xfrm>
            <a:off x="76200" y="-498729"/>
            <a:ext cx="7155905" cy="1070229"/>
          </a:xfrm>
          <a:prstGeom prst="rect">
            <a:avLst/>
          </a:prstGeom>
        </p:spPr>
        <p:txBody>
          <a:bodyPr lIns="0" tIns="0" rIns="0" bIns="0" rtlCol="0" anchor="ctr">
            <a:spAutoFit/>
          </a:bodyPr>
          <a:lstStyle/>
          <a:p>
            <a:pPr>
              <a:lnSpc>
                <a:spcPts val="9600"/>
              </a:lnSpc>
            </a:pPr>
            <a:r>
              <a:rPr lang="en-US" altLang="ko-KR" sz="3200" dirty="0">
                <a:solidFill>
                  <a:srgbClr val="000000"/>
                </a:solidFill>
                <a:latin typeface="KIMM_Bold" panose="02000300000000000000" pitchFamily="2" charset="-127"/>
                <a:ea typeface="KIMM_Bold" panose="02000300000000000000" pitchFamily="2" charset="-127"/>
              </a:rPr>
              <a:t>06.</a:t>
            </a:r>
            <a:r>
              <a:rPr lang="ko-KR" altLang="en-US" sz="3200" dirty="0">
                <a:solidFill>
                  <a:srgbClr val="000000"/>
                </a:solidFill>
                <a:latin typeface="KIMM_Bold" panose="02000300000000000000" pitchFamily="2" charset="-127"/>
                <a:ea typeface="KIMM_Bold" panose="02000300000000000000" pitchFamily="2" charset="-127"/>
              </a:rPr>
              <a:t> 기대 효과 및 발전 </a:t>
            </a:r>
            <a:r>
              <a:rPr lang="ko-KR" altLang="en-US" sz="3200" dirty="0" err="1">
                <a:solidFill>
                  <a:srgbClr val="000000"/>
                </a:solidFill>
                <a:latin typeface="KIMM_Bold" panose="02000300000000000000" pitchFamily="2" charset="-127"/>
                <a:ea typeface="KIMM_Bold" panose="02000300000000000000" pitchFamily="2" charset="-127"/>
              </a:rPr>
              <a:t>가능성횩</a:t>
            </a:r>
            <a:endParaRPr lang="en-US" sz="3200" dirty="0">
              <a:solidFill>
                <a:srgbClr val="000000"/>
              </a:solidFill>
              <a:latin typeface="KIMM_Bold" panose="02000300000000000000" pitchFamily="2" charset="-127"/>
              <a:ea typeface="KIMM_Bold" panose="02000300000000000000" pitchFamily="2" charset="-127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3738321A-0C3C-DE6B-8C2C-465F1BF8E1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26243" y="2866790"/>
            <a:ext cx="5179515" cy="4553420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F313D4CD-7041-75B6-6ECD-1F800E48CF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" y="3370621"/>
            <a:ext cx="6483053" cy="4017667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>
            <a:off x="9144001" y="0"/>
            <a:ext cx="9144000" cy="10478356"/>
          </a:xfrm>
          <a:custGeom>
            <a:avLst/>
            <a:gdLst/>
            <a:ahLst/>
            <a:cxnLst/>
            <a:rect l="l" t="t" r="r" b="b"/>
            <a:pathLst>
              <a:path w="2509090" h="2810128">
                <a:moveTo>
                  <a:pt x="0" y="0"/>
                </a:moveTo>
                <a:lnTo>
                  <a:pt x="2509090" y="0"/>
                </a:lnTo>
                <a:lnTo>
                  <a:pt x="2509090" y="2810128"/>
                </a:lnTo>
                <a:lnTo>
                  <a:pt x="0" y="2810128"/>
                </a:lnTo>
                <a:close/>
              </a:path>
            </a:pathLst>
          </a:custGeom>
          <a:solidFill>
            <a:srgbClr val="FFF6E3"/>
          </a:solidFill>
        </p:spPr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24D2E00D-2F99-5ECE-6602-09E1849EB284}"/>
              </a:ext>
            </a:extLst>
          </p:cNvPr>
          <p:cNvSpPr txBox="1"/>
          <p:nvPr/>
        </p:nvSpPr>
        <p:spPr>
          <a:xfrm>
            <a:off x="76200" y="-498729"/>
            <a:ext cx="7155905" cy="1070229"/>
          </a:xfrm>
          <a:prstGeom prst="rect">
            <a:avLst/>
          </a:prstGeom>
        </p:spPr>
        <p:txBody>
          <a:bodyPr lIns="0" tIns="0" rIns="0" bIns="0" rtlCol="0" anchor="ctr">
            <a:spAutoFit/>
          </a:bodyPr>
          <a:lstStyle/>
          <a:p>
            <a:pPr>
              <a:lnSpc>
                <a:spcPts val="9600"/>
              </a:lnSpc>
            </a:pPr>
            <a:r>
              <a:rPr lang="en-US" altLang="ko-KR" sz="3200" dirty="0">
                <a:solidFill>
                  <a:srgbClr val="000000"/>
                </a:solidFill>
                <a:latin typeface="KIMM_Bold" panose="02000300000000000000" pitchFamily="2" charset="-127"/>
                <a:ea typeface="KIMM_Bold" panose="02000300000000000000" pitchFamily="2" charset="-127"/>
              </a:rPr>
              <a:t>06.</a:t>
            </a:r>
            <a:r>
              <a:rPr lang="ko-KR" altLang="en-US" sz="3200" dirty="0">
                <a:solidFill>
                  <a:srgbClr val="000000"/>
                </a:solidFill>
                <a:latin typeface="KIMM_Bold" panose="02000300000000000000" pitchFamily="2" charset="-127"/>
                <a:ea typeface="KIMM_Bold" panose="02000300000000000000" pitchFamily="2" charset="-127"/>
              </a:rPr>
              <a:t> 기대 효과 및 발전 </a:t>
            </a:r>
            <a:r>
              <a:rPr lang="ko-KR" altLang="en-US" sz="3200" dirty="0" err="1">
                <a:solidFill>
                  <a:srgbClr val="000000"/>
                </a:solidFill>
                <a:latin typeface="KIMM_Bold" panose="02000300000000000000" pitchFamily="2" charset="-127"/>
                <a:ea typeface="KIMM_Bold" panose="02000300000000000000" pitchFamily="2" charset="-127"/>
              </a:rPr>
              <a:t>가능성횩</a:t>
            </a:r>
            <a:endParaRPr lang="en-US" sz="3200" dirty="0">
              <a:solidFill>
                <a:srgbClr val="000000"/>
              </a:solidFill>
              <a:latin typeface="KIMM_Bold" panose="02000300000000000000" pitchFamily="2" charset="-127"/>
              <a:ea typeface="KIMM_Bold" panose="02000300000000000000" pitchFamily="2" charset="-127"/>
            </a:endParaRP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0295FF72-360C-DA95-591B-75E325E230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0800" y="2566215"/>
            <a:ext cx="3511550" cy="5154569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369080AD-B78D-BEB8-2A53-2B608878CE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29801" y="3226896"/>
            <a:ext cx="7772400" cy="4024563"/>
          </a:xfrm>
          <a:prstGeom prst="rect">
            <a:avLst/>
          </a:prstGeom>
        </p:spPr>
      </p:pic>
      <p:pic>
        <p:nvPicPr>
          <p:cNvPr id="2" name="그림 1" descr="인간의 얼굴, 사람, 목, 턱이(가) 표시된 사진&#10;&#10;자동 생성된 설명">
            <a:extLst>
              <a:ext uri="{FF2B5EF4-FFF2-40B4-BE49-F238E27FC236}">
                <a16:creationId xmlns:a16="http://schemas.microsoft.com/office/drawing/2014/main" id="{565F8372-2B3A-5ACC-1607-D8E82EF07B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3208" y="7958272"/>
            <a:ext cx="1638392" cy="2100503"/>
          </a:xfrm>
          <a:prstGeom prst="rect">
            <a:avLst/>
          </a:prstGeom>
        </p:spPr>
      </p:pic>
      <p:pic>
        <p:nvPicPr>
          <p:cNvPr id="4" name="그림 3" descr="인간의 얼굴, 의류, 사람, 넥타이이(가) 표시된 사진&#10;&#10;자동 생성된 설명">
            <a:extLst>
              <a:ext uri="{FF2B5EF4-FFF2-40B4-BE49-F238E27FC236}">
                <a16:creationId xmlns:a16="http://schemas.microsoft.com/office/drawing/2014/main" id="{B01A0B9B-5C7A-35EE-0AB0-CBBA1454B74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3438" y="7917147"/>
            <a:ext cx="1638392" cy="2184523"/>
          </a:xfrm>
          <a:prstGeom prst="rect">
            <a:avLst/>
          </a:prstGeom>
        </p:spPr>
      </p:pic>
      <p:pic>
        <p:nvPicPr>
          <p:cNvPr id="5" name="그림 4" descr="인간의 얼굴, 사람, 입술, 의류이(가) 표시된 사진&#10;&#10;자동 생성된 설명">
            <a:extLst>
              <a:ext uri="{FF2B5EF4-FFF2-40B4-BE49-F238E27FC236}">
                <a16:creationId xmlns:a16="http://schemas.microsoft.com/office/drawing/2014/main" id="{1F59A06B-C157-BA19-CFBC-BB5FCF23990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92094" y="7873036"/>
            <a:ext cx="1638392" cy="2186623"/>
          </a:xfrm>
          <a:prstGeom prst="rect">
            <a:avLst/>
          </a:prstGeom>
        </p:spPr>
      </p:pic>
      <p:pic>
        <p:nvPicPr>
          <p:cNvPr id="6" name="그림 5" descr="사람, 의류, 인간의 얼굴, 넥타이이(가) 표시된 사진&#10;&#10;자동 생성된 설명">
            <a:extLst>
              <a:ext uri="{FF2B5EF4-FFF2-40B4-BE49-F238E27FC236}">
                <a16:creationId xmlns:a16="http://schemas.microsoft.com/office/drawing/2014/main" id="{3E29E0F3-C73E-D946-D7DA-26C297E98F0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39608" y="7873036"/>
            <a:ext cx="1638392" cy="218573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A998973-B00D-E043-CFD4-76E4141A33A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425759" y="7765910"/>
            <a:ext cx="1638392" cy="2293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7475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1"/>
            <a:ext cx="9144000" cy="10397329"/>
            <a:chOff x="0" y="0"/>
            <a:chExt cx="2505156" cy="276744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505156" cy="2767449"/>
            </a:xfrm>
            <a:custGeom>
              <a:avLst/>
              <a:gdLst/>
              <a:ahLst/>
              <a:cxnLst/>
              <a:rect l="l" t="t" r="r" b="b"/>
              <a:pathLst>
                <a:path w="2505156" h="2767449">
                  <a:moveTo>
                    <a:pt x="0" y="0"/>
                  </a:moveTo>
                  <a:lnTo>
                    <a:pt x="2505156" y="0"/>
                  </a:lnTo>
                  <a:lnTo>
                    <a:pt x="2505156" y="2767449"/>
                  </a:lnTo>
                  <a:lnTo>
                    <a:pt x="0" y="2767449"/>
                  </a:lnTo>
                  <a:close/>
                </a:path>
              </a:pathLst>
            </a:custGeom>
            <a:solidFill>
              <a:srgbClr val="FFF6E3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C7EB3C16-6E23-43D6-26E7-DE41ADC1884B}"/>
              </a:ext>
            </a:extLst>
          </p:cNvPr>
          <p:cNvGrpSpPr/>
          <p:nvPr/>
        </p:nvGrpSpPr>
        <p:grpSpPr>
          <a:xfrm>
            <a:off x="10696353" y="3681092"/>
            <a:ext cx="5398503" cy="3144058"/>
            <a:chOff x="10696353" y="3681092"/>
            <a:chExt cx="5398503" cy="3144058"/>
          </a:xfrm>
        </p:grpSpPr>
        <p:grpSp>
          <p:nvGrpSpPr>
            <p:cNvPr id="5" name="Group 5"/>
            <p:cNvGrpSpPr/>
            <p:nvPr/>
          </p:nvGrpSpPr>
          <p:grpSpPr>
            <a:xfrm rot="-277504">
              <a:off x="10805663" y="3900333"/>
              <a:ext cx="5289193" cy="2924817"/>
              <a:chOff x="0" y="0"/>
              <a:chExt cx="1393038" cy="770322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1393039" cy="770322"/>
              </a:xfrm>
              <a:custGeom>
                <a:avLst/>
                <a:gdLst/>
                <a:ahLst/>
                <a:cxnLst/>
                <a:rect l="l" t="t" r="r" b="b"/>
                <a:pathLst>
                  <a:path w="1393039" h="770322">
                    <a:moveTo>
                      <a:pt x="0" y="0"/>
                    </a:moveTo>
                    <a:lnTo>
                      <a:pt x="1393039" y="0"/>
                    </a:lnTo>
                    <a:lnTo>
                      <a:pt x="1393039" y="770322"/>
                    </a:lnTo>
                    <a:lnTo>
                      <a:pt x="0" y="770322"/>
                    </a:lnTo>
                    <a:close/>
                  </a:path>
                </a:pathLst>
              </a:custGeom>
              <a:solidFill>
                <a:srgbClr val="FFF6E3"/>
              </a:solidFill>
              <a:ln w="19050" cap="sq">
                <a:solidFill>
                  <a:srgbClr val="000000"/>
                </a:solidFill>
                <a:miter/>
              </a:ln>
            </p:spPr>
          </p:sp>
          <p:sp>
            <p:nvSpPr>
              <p:cNvPr id="7" name="TextBox 7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8" name="Group 8"/>
            <p:cNvGrpSpPr/>
            <p:nvPr/>
          </p:nvGrpSpPr>
          <p:grpSpPr>
            <a:xfrm rot="-134315">
              <a:off x="10751458" y="3831904"/>
              <a:ext cx="5289193" cy="2924817"/>
              <a:chOff x="0" y="0"/>
              <a:chExt cx="1393038" cy="770322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1393039" cy="770322"/>
              </a:xfrm>
              <a:custGeom>
                <a:avLst/>
                <a:gdLst/>
                <a:ahLst/>
                <a:cxnLst/>
                <a:rect l="l" t="t" r="r" b="b"/>
                <a:pathLst>
                  <a:path w="1393039" h="770322">
                    <a:moveTo>
                      <a:pt x="0" y="0"/>
                    </a:moveTo>
                    <a:lnTo>
                      <a:pt x="1393039" y="0"/>
                    </a:lnTo>
                    <a:lnTo>
                      <a:pt x="1393039" y="770322"/>
                    </a:lnTo>
                    <a:lnTo>
                      <a:pt x="0" y="770322"/>
                    </a:lnTo>
                    <a:close/>
                  </a:path>
                </a:pathLst>
              </a:custGeom>
              <a:solidFill>
                <a:srgbClr val="FFF6E3"/>
              </a:solidFill>
              <a:ln w="19050" cap="sq">
                <a:solidFill>
                  <a:srgbClr val="000000"/>
                </a:solidFill>
                <a:miter/>
              </a:ln>
            </p:spPr>
          </p:sp>
          <p:sp>
            <p:nvSpPr>
              <p:cNvPr id="10" name="TextBox 10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11" name="Group 11"/>
            <p:cNvGrpSpPr/>
            <p:nvPr/>
          </p:nvGrpSpPr>
          <p:grpSpPr>
            <a:xfrm>
              <a:off x="10696353" y="3681092"/>
              <a:ext cx="5289193" cy="2924817"/>
              <a:chOff x="0" y="0"/>
              <a:chExt cx="1393038" cy="770322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1393039" cy="770322"/>
              </a:xfrm>
              <a:custGeom>
                <a:avLst/>
                <a:gdLst/>
                <a:ahLst/>
                <a:cxnLst/>
                <a:rect l="l" t="t" r="r" b="b"/>
                <a:pathLst>
                  <a:path w="1393039" h="770322">
                    <a:moveTo>
                      <a:pt x="0" y="0"/>
                    </a:moveTo>
                    <a:lnTo>
                      <a:pt x="1393039" y="0"/>
                    </a:lnTo>
                    <a:lnTo>
                      <a:pt x="1393039" y="770322"/>
                    </a:lnTo>
                    <a:lnTo>
                      <a:pt x="0" y="770322"/>
                    </a:lnTo>
                    <a:close/>
                  </a:path>
                </a:pathLst>
              </a:custGeom>
              <a:solidFill>
                <a:srgbClr val="FFF6E3"/>
              </a:solidFill>
              <a:ln w="19050" cap="sq">
                <a:solidFill>
                  <a:srgbClr val="000000"/>
                </a:solidFill>
                <a:miter/>
              </a:ln>
            </p:spPr>
          </p:sp>
          <p:sp>
            <p:nvSpPr>
              <p:cNvPr id="13" name="TextBox 13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CF7DC15C-C170-8EC5-919A-90391A9EEC24}"/>
              </a:ext>
            </a:extLst>
          </p:cNvPr>
          <p:cNvSpPr txBox="1"/>
          <p:nvPr/>
        </p:nvSpPr>
        <p:spPr>
          <a:xfrm>
            <a:off x="402580" y="310347"/>
            <a:ext cx="9511764" cy="1887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[</a:t>
            </a:r>
            <a:r>
              <a:rPr kumimoji="1"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출처</a:t>
            </a:r>
            <a:r>
              <a:rPr kumimoji="1"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]</a:t>
            </a:r>
            <a:r>
              <a:rPr kumimoji="1"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endParaRPr kumimoji="1" lang="en-US" altLang="ko-KR" sz="1200" dirty="0">
              <a:solidFill>
                <a:schemeClr val="tx1">
                  <a:lumMod val="50000"/>
                  <a:lumOff val="50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endParaRPr kumimoji="1" lang="en-US" altLang="ko-KR" sz="1200" dirty="0">
              <a:solidFill>
                <a:schemeClr val="tx1">
                  <a:lumMod val="50000"/>
                  <a:lumOff val="50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>
              <a:lnSpc>
                <a:spcPct val="200000"/>
              </a:lnSpc>
            </a:pPr>
            <a:r>
              <a:rPr kumimoji="1"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조윤정 기자</a:t>
            </a:r>
            <a:r>
              <a:rPr kumimoji="1"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,</a:t>
            </a:r>
            <a:r>
              <a:rPr kumimoji="1"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kumimoji="1"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“</a:t>
            </a:r>
            <a:r>
              <a:rPr lang="ko-KR" altLang="en-US" sz="1200" i="0" u="none" strike="noStrike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NanumGothic" panose="020D0604000000000000" pitchFamily="34" charset="-127"/>
                <a:ea typeface="NanumGothic" panose="020D0604000000000000" pitchFamily="34" charset="-127"/>
              </a:rPr>
              <a:t>죽어서도 외롭다</a:t>
            </a:r>
            <a:r>
              <a:rPr lang="en-US" altLang="ko-KR" sz="1200" i="0" u="none" strike="noStrike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NanumGothic" panose="020D0604000000000000" pitchFamily="34" charset="-127"/>
                <a:ea typeface="NanumGothic" panose="020D0604000000000000" pitchFamily="34" charset="-127"/>
              </a:rPr>
              <a:t>, </a:t>
            </a:r>
            <a:r>
              <a:rPr lang="ko-KR" altLang="en-US" sz="1200" i="0" u="none" strike="noStrike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NanumGothic" panose="020D0604000000000000" pitchFamily="34" charset="-127"/>
                <a:ea typeface="NanumGothic" panose="020D0604000000000000" pitchFamily="34" charset="-127"/>
              </a:rPr>
              <a:t>영정사진은 주민증</a:t>
            </a:r>
            <a:r>
              <a:rPr lang="en-US" altLang="ko-KR" sz="1200" i="0" u="none" strike="noStrike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NanumGothic" panose="020D0604000000000000" pitchFamily="34" charset="-127"/>
                <a:ea typeface="NanumGothic" panose="020D0604000000000000" pitchFamily="34" charset="-127"/>
              </a:rPr>
              <a:t>...</a:t>
            </a:r>
            <a:r>
              <a:rPr lang="ko-KR" altLang="en-US" sz="1200" i="0" u="none" strike="noStrike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NanumGothic" panose="020D0604000000000000" pitchFamily="34" charset="-127"/>
                <a:ea typeface="NanumGothic" panose="020D0604000000000000" pitchFamily="34" charset="-127"/>
              </a:rPr>
              <a:t> ‘무연고자 장례식’ 가보니 「조선일보」</a:t>
            </a:r>
            <a:r>
              <a:rPr lang="en-US" altLang="ko-KR" sz="1200" i="0" u="none" strike="noStrike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NanumGothic" panose="020D0604000000000000" pitchFamily="34" charset="-127"/>
                <a:ea typeface="NanumGothic" panose="020D0604000000000000" pitchFamily="34" charset="-127"/>
              </a:rPr>
              <a:t>, 2023.02.05</a:t>
            </a:r>
          </a:p>
          <a:p>
            <a:pPr>
              <a:lnSpc>
                <a:spcPct val="200000"/>
              </a:lnSpc>
            </a:pPr>
            <a:r>
              <a:rPr kumimoji="1" lang="ko-KR" alt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카카오같이가치</a:t>
            </a:r>
            <a:r>
              <a:rPr kumimoji="1"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ko-KR" altLang="en-US" sz="1200" i="0" u="none" strike="noStrike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NanumGothic" panose="020D0604000000000000" pitchFamily="34" charset="-127"/>
                <a:ea typeface="NanumGothic" panose="020D0604000000000000" pitchFamily="34" charset="-127"/>
              </a:rPr>
              <a:t>장수사진 촬영 프로젝트 </a:t>
            </a:r>
            <a:r>
              <a:rPr lang="en-US" altLang="ko-KR" sz="1200" i="0" u="none" strike="noStrike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NanumGothic" panose="020D0604000000000000" pitchFamily="34" charset="-127"/>
                <a:ea typeface="NanumGothic" panose="020D0604000000000000" pitchFamily="34" charset="-127"/>
              </a:rPr>
              <a:t>'</a:t>
            </a:r>
            <a:r>
              <a:rPr lang="ko-KR" altLang="en-US" sz="1200" i="0" u="none" strike="noStrike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NanumGothic" panose="020D0604000000000000" pitchFamily="34" charset="-127"/>
                <a:ea typeface="NanumGothic" panose="020D0604000000000000" pitchFamily="34" charset="-127"/>
              </a:rPr>
              <a:t>내 생애 가장 아름다운 날</a:t>
            </a:r>
            <a:r>
              <a:rPr lang="en-US" altLang="ko-KR" sz="1200" i="0" u="none" strike="noStrike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NanumGothic" panose="020D0604000000000000" pitchFamily="34" charset="-127"/>
                <a:ea typeface="NanumGothic" panose="020D0604000000000000" pitchFamily="34" charset="-127"/>
              </a:rPr>
              <a:t>＇</a:t>
            </a:r>
            <a:r>
              <a:rPr lang="ko-KR" altLang="en-US" sz="1200" i="0" u="none" strike="noStrike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ko-KR" altLang="en-US" sz="1200" i="0" u="none" strike="noStrike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NanumGothic" panose="020D0604000000000000" pitchFamily="34" charset="-127"/>
                <a:ea typeface="NanumGothic" panose="020D0604000000000000" pitchFamily="34" charset="-127"/>
              </a:rPr>
              <a:t>中</a:t>
            </a:r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사회복지사와 어르신의 대화 발췌</a:t>
            </a:r>
            <a:r>
              <a:rPr lang="ko-KR" altLang="en-US" sz="1200" i="0" u="none" strike="noStrike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endParaRPr lang="en-US" altLang="ko-KR" sz="1200" i="0" u="none" strike="noStrike" dirty="0">
              <a:solidFill>
                <a:schemeClr val="tx1">
                  <a:lumMod val="50000"/>
                  <a:lumOff val="50000"/>
                </a:schemeClr>
              </a:solidFill>
              <a:effectLst/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NanumGothic" panose="020D0604000000000000" pitchFamily="34" charset="-127"/>
                <a:ea typeface="NanumGothic" panose="020D0604000000000000" pitchFamily="34" charset="-127"/>
              </a:rPr>
              <a:t>박삼화</a:t>
            </a:r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NanumGothic" panose="020D0604000000000000" pitchFamily="34" charset="-127"/>
                <a:ea typeface="NanumGothic" panose="020D0604000000000000" pitchFamily="34" charset="-127"/>
              </a:rPr>
              <a:t>* </a:t>
            </a:r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NanumGothic" panose="020D0604000000000000" pitchFamily="34" charset="-127"/>
                <a:ea typeface="NanumGothic" panose="020D0604000000000000" pitchFamily="34" charset="-127"/>
              </a:rPr>
              <a:t>· </a:t>
            </a:r>
            <a:r>
              <a:rPr lang="ko-KR" alt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NanumGothic" panose="020D0604000000000000" pitchFamily="34" charset="-127"/>
                <a:ea typeface="NanumGothic" panose="020D0604000000000000" pitchFamily="34" charset="-127"/>
              </a:rPr>
              <a:t>이강진</a:t>
            </a:r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NanumGothic" panose="020D0604000000000000" pitchFamily="34" charset="-127"/>
                <a:ea typeface="NanumGothic" panose="020D0604000000000000" pitchFamily="34" charset="-127"/>
              </a:rPr>
              <a:t>** 장기요양노인의 미용서비스 수요에 대한 조명 장기요양연구 제</a:t>
            </a:r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NanumGothic" panose="020D0604000000000000" pitchFamily="34" charset="-127"/>
                <a:ea typeface="NanumGothic" panose="020D0604000000000000" pitchFamily="34" charset="-127"/>
              </a:rPr>
              <a:t>5</a:t>
            </a:r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NanumGothic" panose="020D0604000000000000" pitchFamily="34" charset="-127"/>
                <a:ea typeface="NanumGothic" panose="020D0604000000000000" pitchFamily="34" charset="-127"/>
              </a:rPr>
              <a:t>권 제</a:t>
            </a:r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NanumGothic" panose="020D0604000000000000" pitchFamily="34" charset="-127"/>
                <a:ea typeface="NanumGothic" panose="020D0604000000000000" pitchFamily="34" charset="-127"/>
              </a:rPr>
              <a:t>1</a:t>
            </a:r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NanumGothic" panose="020D0604000000000000" pitchFamily="34" charset="-127"/>
                <a:ea typeface="NanumGothic" panose="020D0604000000000000" pitchFamily="34" charset="-127"/>
              </a:rPr>
              <a:t>호</a:t>
            </a:r>
            <a:endParaRPr lang="ko-KR" altLang="en-US" sz="1200" dirty="0">
              <a:solidFill>
                <a:schemeClr val="tx1">
                  <a:lumMod val="50000"/>
                  <a:lumOff val="50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>
              <a:lnSpc>
                <a:spcPct val="200000"/>
              </a:lnSpc>
            </a:pPr>
            <a:endParaRPr lang="ko-KR" altLang="en-US" sz="1200" dirty="0">
              <a:solidFill>
                <a:schemeClr val="tx1">
                  <a:lumMod val="50000"/>
                  <a:lumOff val="50000"/>
                </a:schemeClr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C39EC0E-D0E1-7B56-9D2F-87A76138DB63}"/>
              </a:ext>
            </a:extLst>
          </p:cNvPr>
          <p:cNvSpPr txBox="1"/>
          <p:nvPr/>
        </p:nvSpPr>
        <p:spPr>
          <a:xfrm>
            <a:off x="12563334" y="4096071"/>
            <a:ext cx="1555234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6600" dirty="0">
                <a:latin typeface="Brittany" pitchFamily="2" charset="0"/>
              </a:rPr>
              <a:t>Thank</a:t>
            </a:r>
          </a:p>
          <a:p>
            <a:pPr algn="ctr"/>
            <a:r>
              <a:rPr kumimoji="1" lang="en-US" altLang="ko-KR" sz="6600" dirty="0">
                <a:latin typeface="Brittany" pitchFamily="2" charset="0"/>
              </a:rPr>
              <a:t>you</a:t>
            </a:r>
            <a:endParaRPr kumimoji="1" lang="ko-KR" altLang="en-US" sz="6600" dirty="0">
              <a:latin typeface="Brittan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48642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인간의 얼굴, 사람, 목, 턱이(가) 표시된 사진&#10;&#10;자동 생성된 설명">
            <a:extLst>
              <a:ext uri="{FF2B5EF4-FFF2-40B4-BE49-F238E27FC236}">
                <a16:creationId xmlns:a16="http://schemas.microsoft.com/office/drawing/2014/main" id="{20DAB8FC-B265-6DD8-5A96-EDD8E2FE32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7675" y="3605750"/>
            <a:ext cx="2982525" cy="3823750"/>
          </a:xfrm>
          <a:prstGeom prst="rect">
            <a:avLst/>
          </a:prstGeom>
        </p:spPr>
      </p:pic>
      <p:pic>
        <p:nvPicPr>
          <p:cNvPr id="6" name="그림 5" descr="인간의 얼굴, 의류, 사람, 넥타이이(가) 표시된 사진&#10;&#10;자동 생성된 설명">
            <a:extLst>
              <a:ext uri="{FF2B5EF4-FFF2-40B4-BE49-F238E27FC236}">
                <a16:creationId xmlns:a16="http://schemas.microsoft.com/office/drawing/2014/main" id="{BF827691-1AE7-A915-57CF-9CB1E2DD30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4675" y="3543300"/>
            <a:ext cx="2982525" cy="3976700"/>
          </a:xfrm>
          <a:prstGeom prst="rect">
            <a:avLst/>
          </a:prstGeom>
        </p:spPr>
      </p:pic>
      <p:pic>
        <p:nvPicPr>
          <p:cNvPr id="8" name="그림 7" descr="인간의 얼굴, 사람, 입술, 의류이(가) 표시된 사진&#10;&#10;자동 생성된 설명">
            <a:extLst>
              <a:ext uri="{FF2B5EF4-FFF2-40B4-BE49-F238E27FC236}">
                <a16:creationId xmlns:a16="http://schemas.microsoft.com/office/drawing/2014/main" id="{019D293C-B117-C2A3-A7F9-5B7524FC37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7275" y="3463001"/>
            <a:ext cx="2982525" cy="3980524"/>
          </a:xfrm>
          <a:prstGeom prst="rect">
            <a:avLst/>
          </a:prstGeom>
        </p:spPr>
      </p:pic>
      <p:pic>
        <p:nvPicPr>
          <p:cNvPr id="10" name="그림 9" descr="사람, 의류, 인간의 얼굴, 넥타이이(가) 표시된 사진&#10;&#10;자동 생성된 설명">
            <a:extLst>
              <a:ext uri="{FF2B5EF4-FFF2-40B4-BE49-F238E27FC236}">
                <a16:creationId xmlns:a16="http://schemas.microsoft.com/office/drawing/2014/main" id="{CD0D441B-8861-D1EB-72CB-A031902B018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200" y="3388136"/>
            <a:ext cx="2982525" cy="3978914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531F3503-111C-F5AE-5906-1D9C6A9284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56875" y="3185841"/>
            <a:ext cx="2982525" cy="4175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6288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144000" y="12377"/>
            <a:ext cx="9377874" cy="10712225"/>
            <a:chOff x="0" y="0"/>
            <a:chExt cx="2469893" cy="282132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69893" cy="2821327"/>
            </a:xfrm>
            <a:custGeom>
              <a:avLst/>
              <a:gdLst/>
              <a:ahLst/>
              <a:cxnLst/>
              <a:rect l="l" t="t" r="r" b="b"/>
              <a:pathLst>
                <a:path w="2469893" h="2821327">
                  <a:moveTo>
                    <a:pt x="0" y="0"/>
                  </a:moveTo>
                  <a:lnTo>
                    <a:pt x="2469893" y="0"/>
                  </a:lnTo>
                  <a:lnTo>
                    <a:pt x="2469893" y="2821327"/>
                  </a:lnTo>
                  <a:lnTo>
                    <a:pt x="0" y="2821327"/>
                  </a:lnTo>
                  <a:close/>
                </a:path>
              </a:pathLst>
            </a:custGeom>
            <a:solidFill>
              <a:srgbClr val="FFF6E3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323474" y="2804478"/>
            <a:ext cx="5873170" cy="111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480"/>
              </a:lnSpc>
            </a:pPr>
            <a:r>
              <a:rPr lang="ko-KR" altLang="en-US" sz="8000" dirty="0">
                <a:solidFill>
                  <a:srgbClr val="000000"/>
                </a:solidFill>
                <a:latin typeface="KIMM_Bold" panose="02000300000000000000" pitchFamily="2" charset="-127"/>
                <a:ea typeface="KIMM_Bold" panose="02000300000000000000" pitchFamily="2" charset="-127"/>
              </a:rPr>
              <a:t>목차</a:t>
            </a:r>
            <a:endParaRPr lang="en-US" sz="8000" dirty="0">
              <a:solidFill>
                <a:srgbClr val="000000"/>
              </a:solidFill>
              <a:latin typeface="KIMM_Bold" panose="02000300000000000000" pitchFamily="2" charset="-127"/>
              <a:ea typeface="KIMM_Bold" panose="02000300000000000000" pitchFamily="2" charset="-127"/>
            </a:endParaRP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10FB49E2-9452-A48C-1D19-F2D754BF7F2A}"/>
              </a:ext>
            </a:extLst>
          </p:cNvPr>
          <p:cNvGrpSpPr/>
          <p:nvPr/>
        </p:nvGrpSpPr>
        <p:grpSpPr>
          <a:xfrm>
            <a:off x="10687050" y="2235717"/>
            <a:ext cx="5620153" cy="561179"/>
            <a:chOff x="10687050" y="2733875"/>
            <a:chExt cx="5620153" cy="561179"/>
          </a:xfrm>
        </p:grpSpPr>
        <p:sp>
          <p:nvSpPr>
            <p:cNvPr id="9" name="TextBox 9"/>
            <p:cNvSpPr txBox="1"/>
            <p:nvPr/>
          </p:nvSpPr>
          <p:spPr>
            <a:xfrm>
              <a:off x="10687050" y="2733875"/>
              <a:ext cx="1394026" cy="56117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799"/>
                </a:lnSpc>
              </a:pPr>
              <a:r>
                <a:rPr lang="en-US" sz="3999" dirty="0">
                  <a:solidFill>
                    <a:srgbClr val="000000"/>
                  </a:solidFill>
                  <a:latin typeface="Montserrat Classic Bold"/>
                </a:rPr>
                <a:t>0</a:t>
              </a:r>
              <a:r>
                <a:rPr lang="en-US" altLang="ko-KR" sz="3999" dirty="0">
                  <a:solidFill>
                    <a:srgbClr val="000000"/>
                  </a:solidFill>
                  <a:latin typeface="Montserrat Classic Bold"/>
                </a:rPr>
                <a:t>1</a:t>
              </a:r>
              <a:endParaRPr lang="en-US" sz="3999" dirty="0">
                <a:solidFill>
                  <a:srgbClr val="000000"/>
                </a:solidFill>
                <a:latin typeface="Montserrat Classic Bold"/>
              </a:endParaRP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12081077" y="2848175"/>
              <a:ext cx="4226126" cy="3802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99"/>
                </a:lnSpc>
              </a:pPr>
              <a:r>
                <a:rPr lang="ko-KR" altLang="en-US" sz="2499" dirty="0">
                  <a:solidFill>
                    <a:srgbClr val="000000"/>
                  </a:solidFill>
                  <a:latin typeface="KIMM_Bold" panose="02000300000000000000" pitchFamily="2" charset="-127"/>
                  <a:ea typeface="KIMM_Bold" panose="02000300000000000000" pitchFamily="2" charset="-127"/>
                </a:rPr>
                <a:t>배경</a:t>
              </a:r>
              <a:endParaRPr lang="en-US" sz="2499" dirty="0">
                <a:solidFill>
                  <a:srgbClr val="000000"/>
                </a:solidFill>
                <a:latin typeface="KIMM_Bold" panose="02000300000000000000" pitchFamily="2" charset="-127"/>
                <a:ea typeface="KIMM_Bold" panose="02000300000000000000" pitchFamily="2" charset="-127"/>
              </a:endParaRP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67392433-A36C-2361-FE4B-994A7AE6916A}"/>
              </a:ext>
            </a:extLst>
          </p:cNvPr>
          <p:cNvGrpSpPr/>
          <p:nvPr/>
        </p:nvGrpSpPr>
        <p:grpSpPr>
          <a:xfrm>
            <a:off x="10683807" y="5436117"/>
            <a:ext cx="5620153" cy="588366"/>
            <a:chOff x="10687050" y="4761233"/>
            <a:chExt cx="5620153" cy="588366"/>
          </a:xfrm>
        </p:grpSpPr>
        <p:sp>
          <p:nvSpPr>
            <p:cNvPr id="13" name="TextBox 13"/>
            <p:cNvSpPr txBox="1"/>
            <p:nvPr/>
          </p:nvSpPr>
          <p:spPr>
            <a:xfrm>
              <a:off x="10687050" y="4761233"/>
              <a:ext cx="1394026" cy="58836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799"/>
                </a:lnSpc>
              </a:pPr>
              <a:r>
                <a:rPr lang="en-US" sz="3999" dirty="0">
                  <a:solidFill>
                    <a:srgbClr val="000000"/>
                  </a:solidFill>
                  <a:latin typeface="Montserrat Classic Bold"/>
                </a:rPr>
                <a:t>0</a:t>
              </a:r>
              <a:r>
                <a:rPr lang="en-US" altLang="ko-KR" sz="3999" dirty="0">
                  <a:solidFill>
                    <a:srgbClr val="000000"/>
                  </a:solidFill>
                  <a:latin typeface="Montserrat Classic Bold"/>
                </a:rPr>
                <a:t>4</a:t>
              </a:r>
              <a:endParaRPr lang="en-US" sz="3999" dirty="0">
                <a:solidFill>
                  <a:srgbClr val="000000"/>
                </a:solidFill>
                <a:latin typeface="Montserrat Classic Bold"/>
              </a:endParaRP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12081077" y="4875533"/>
              <a:ext cx="4226126" cy="3802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99"/>
                </a:lnSpc>
              </a:pPr>
              <a:r>
                <a:rPr lang="ko-KR" altLang="en-US" sz="2499" dirty="0">
                  <a:solidFill>
                    <a:srgbClr val="000000"/>
                  </a:solidFill>
                  <a:latin typeface="KIMM_Bold" panose="02000300000000000000" pitchFamily="2" charset="-127"/>
                  <a:ea typeface="KIMM_Bold" panose="02000300000000000000" pitchFamily="2" charset="-127"/>
                </a:rPr>
                <a:t>서비스 소개</a:t>
              </a:r>
              <a:endParaRPr lang="en-US" sz="2499" dirty="0">
                <a:solidFill>
                  <a:srgbClr val="000000"/>
                </a:solidFill>
                <a:latin typeface="KIMM_Bold" panose="02000300000000000000" pitchFamily="2" charset="-127"/>
                <a:ea typeface="KIMM_Bold" panose="02000300000000000000" pitchFamily="2" charset="-127"/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AA86BF4F-2C47-974D-B2B3-A5B7CD2836B0}"/>
              </a:ext>
            </a:extLst>
          </p:cNvPr>
          <p:cNvGrpSpPr/>
          <p:nvPr/>
        </p:nvGrpSpPr>
        <p:grpSpPr>
          <a:xfrm>
            <a:off x="10678943" y="6536334"/>
            <a:ext cx="5620153" cy="588366"/>
            <a:chOff x="10687050" y="5774912"/>
            <a:chExt cx="5620153" cy="588366"/>
          </a:xfrm>
        </p:grpSpPr>
        <p:sp>
          <p:nvSpPr>
            <p:cNvPr id="15" name="TextBox 15"/>
            <p:cNvSpPr txBox="1"/>
            <p:nvPr/>
          </p:nvSpPr>
          <p:spPr>
            <a:xfrm>
              <a:off x="10687050" y="5774912"/>
              <a:ext cx="1394026" cy="58836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799"/>
                </a:lnSpc>
              </a:pPr>
              <a:r>
                <a:rPr lang="en-US" sz="3999" dirty="0">
                  <a:solidFill>
                    <a:srgbClr val="000000"/>
                  </a:solidFill>
                  <a:latin typeface="Montserrat Classic Bold"/>
                </a:rPr>
                <a:t>0</a:t>
              </a:r>
              <a:r>
                <a:rPr lang="en-US" altLang="ko-KR" sz="3999" dirty="0">
                  <a:solidFill>
                    <a:srgbClr val="000000"/>
                  </a:solidFill>
                  <a:latin typeface="Montserrat Classic Bold"/>
                </a:rPr>
                <a:t>5</a:t>
              </a:r>
              <a:endParaRPr lang="en-US" sz="3999" dirty="0">
                <a:solidFill>
                  <a:srgbClr val="000000"/>
                </a:solidFill>
                <a:latin typeface="Montserrat Classic Bold"/>
              </a:endParaRP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12081077" y="5889212"/>
              <a:ext cx="4226126" cy="3802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99"/>
                </a:lnSpc>
              </a:pPr>
              <a:r>
                <a:rPr lang="ko-KR" altLang="en-US" sz="2499" dirty="0">
                  <a:solidFill>
                    <a:srgbClr val="000000"/>
                  </a:solidFill>
                  <a:latin typeface="KIMM_Bold" panose="02000300000000000000" pitchFamily="2" charset="-127"/>
                  <a:ea typeface="KIMM_Bold" panose="02000300000000000000" pitchFamily="2" charset="-127"/>
                </a:rPr>
                <a:t>시연 영상</a:t>
              </a:r>
              <a:endParaRPr lang="en-US" sz="2499" dirty="0">
                <a:solidFill>
                  <a:srgbClr val="000000"/>
                </a:solidFill>
                <a:latin typeface="KIMM_Bold" panose="02000300000000000000" pitchFamily="2" charset="-127"/>
                <a:ea typeface="KIMM_Bold" panose="02000300000000000000" pitchFamily="2" charset="-127"/>
              </a:endParaRPr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1849BC81-4E3E-47DB-5F9D-54B465E288AD}"/>
              </a:ext>
            </a:extLst>
          </p:cNvPr>
          <p:cNvGrpSpPr/>
          <p:nvPr/>
        </p:nvGrpSpPr>
        <p:grpSpPr>
          <a:xfrm>
            <a:off x="10687050" y="7658100"/>
            <a:ext cx="5620153" cy="600075"/>
            <a:chOff x="10687050" y="6788591"/>
            <a:chExt cx="5620153" cy="600075"/>
          </a:xfrm>
        </p:grpSpPr>
        <p:sp>
          <p:nvSpPr>
            <p:cNvPr id="17" name="TextBox 17"/>
            <p:cNvSpPr txBox="1"/>
            <p:nvPr/>
          </p:nvSpPr>
          <p:spPr>
            <a:xfrm>
              <a:off x="10687050" y="6788591"/>
              <a:ext cx="1394026" cy="6000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799"/>
                </a:lnSpc>
              </a:pPr>
              <a:r>
                <a:rPr lang="en-US" sz="3999" dirty="0">
                  <a:solidFill>
                    <a:srgbClr val="000000"/>
                  </a:solidFill>
                  <a:latin typeface="Montserrat Classic Bold"/>
                </a:rPr>
                <a:t>0</a:t>
              </a:r>
              <a:r>
                <a:rPr lang="en-US" altLang="ko-KR" sz="3999" dirty="0">
                  <a:solidFill>
                    <a:srgbClr val="000000"/>
                  </a:solidFill>
                  <a:latin typeface="Montserrat Classic Bold"/>
                </a:rPr>
                <a:t>6</a:t>
              </a:r>
              <a:endParaRPr lang="en-US" sz="3999" dirty="0">
                <a:solidFill>
                  <a:srgbClr val="000000"/>
                </a:solidFill>
                <a:latin typeface="Montserrat Classic Bold"/>
              </a:endParaRP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12081077" y="6902891"/>
              <a:ext cx="4226126" cy="3802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99"/>
                </a:lnSpc>
              </a:pPr>
              <a:r>
                <a:rPr lang="ko-KR" altLang="en-US" sz="2499" dirty="0">
                  <a:solidFill>
                    <a:srgbClr val="000000"/>
                  </a:solidFill>
                  <a:latin typeface="KIMM_Bold" panose="02000300000000000000" pitchFamily="2" charset="-127"/>
                  <a:ea typeface="KIMM_Bold" panose="02000300000000000000" pitchFamily="2" charset="-127"/>
                </a:rPr>
                <a:t>기대 효과 및 확장 가능성</a:t>
              </a:r>
              <a:endParaRPr lang="en-US" sz="2499" dirty="0">
                <a:solidFill>
                  <a:srgbClr val="000000"/>
                </a:solidFill>
                <a:latin typeface="KIMM_Bold" panose="02000300000000000000" pitchFamily="2" charset="-127"/>
                <a:ea typeface="KIMM_Bold" panose="02000300000000000000" pitchFamily="2" charset="-127"/>
              </a:endParaRPr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6201C619-C3E2-908F-A544-5F320D79936E}"/>
              </a:ext>
            </a:extLst>
          </p:cNvPr>
          <p:cNvGrpSpPr/>
          <p:nvPr/>
        </p:nvGrpSpPr>
        <p:grpSpPr>
          <a:xfrm>
            <a:off x="10687050" y="3314700"/>
            <a:ext cx="5620153" cy="561179"/>
            <a:chOff x="10687050" y="3747554"/>
            <a:chExt cx="5620153" cy="561179"/>
          </a:xfrm>
        </p:grpSpPr>
        <p:sp>
          <p:nvSpPr>
            <p:cNvPr id="11" name="TextBox 11"/>
            <p:cNvSpPr txBox="1"/>
            <p:nvPr/>
          </p:nvSpPr>
          <p:spPr>
            <a:xfrm>
              <a:off x="10687050" y="3747554"/>
              <a:ext cx="1394026" cy="56117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799"/>
                </a:lnSpc>
              </a:pPr>
              <a:r>
                <a:rPr lang="en-US" sz="3999" dirty="0">
                  <a:solidFill>
                    <a:srgbClr val="000000"/>
                  </a:solidFill>
                  <a:latin typeface="Montserrat Classic Bold"/>
                </a:rPr>
                <a:t>0</a:t>
              </a:r>
              <a:r>
                <a:rPr lang="en-US" altLang="ko-KR" sz="3999" dirty="0">
                  <a:solidFill>
                    <a:srgbClr val="000000"/>
                  </a:solidFill>
                  <a:latin typeface="Montserrat Classic Bold"/>
                </a:rPr>
                <a:t>2</a:t>
              </a:r>
              <a:endParaRPr lang="en-US" sz="3999" dirty="0">
                <a:solidFill>
                  <a:srgbClr val="000000"/>
                </a:solidFill>
                <a:latin typeface="Montserrat Classic Bold"/>
              </a:endParaRPr>
            </a:p>
          </p:txBody>
        </p:sp>
        <p:sp>
          <p:nvSpPr>
            <p:cNvPr id="25" name="TextBox 10">
              <a:extLst>
                <a:ext uri="{FF2B5EF4-FFF2-40B4-BE49-F238E27FC236}">
                  <a16:creationId xmlns:a16="http://schemas.microsoft.com/office/drawing/2014/main" id="{D46DA7D7-A2D4-0D5E-AFA2-2302325021A7}"/>
                </a:ext>
              </a:extLst>
            </p:cNvPr>
            <p:cNvSpPr txBox="1"/>
            <p:nvPr/>
          </p:nvSpPr>
          <p:spPr>
            <a:xfrm>
              <a:off x="12081077" y="3861854"/>
              <a:ext cx="4226126" cy="3802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99"/>
                </a:lnSpc>
              </a:pPr>
              <a:r>
                <a:rPr lang="ko-KR" altLang="en-US" sz="2499" dirty="0">
                  <a:solidFill>
                    <a:srgbClr val="000000"/>
                  </a:solidFill>
                  <a:latin typeface="KIMM_Bold" panose="02000300000000000000" pitchFamily="2" charset="-127"/>
                  <a:ea typeface="KIMM_Bold" panose="02000300000000000000" pitchFamily="2" charset="-127"/>
                </a:rPr>
                <a:t>기획 의도</a:t>
              </a:r>
              <a:endParaRPr lang="en-US" sz="2499" dirty="0">
                <a:solidFill>
                  <a:srgbClr val="000000"/>
                </a:solidFill>
                <a:latin typeface="KIMM_Bold" panose="02000300000000000000" pitchFamily="2" charset="-127"/>
                <a:ea typeface="KIMM_Bold" panose="02000300000000000000" pitchFamily="2" charset="-127"/>
              </a:endParaRPr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2128CB4C-6E55-3DAA-9733-3DEC2C98BAB5}"/>
              </a:ext>
            </a:extLst>
          </p:cNvPr>
          <p:cNvGrpSpPr/>
          <p:nvPr/>
        </p:nvGrpSpPr>
        <p:grpSpPr>
          <a:xfrm>
            <a:off x="10687050" y="4390551"/>
            <a:ext cx="5620153" cy="588366"/>
            <a:chOff x="10687050" y="3747554"/>
            <a:chExt cx="5620153" cy="588366"/>
          </a:xfrm>
        </p:grpSpPr>
        <p:sp>
          <p:nvSpPr>
            <p:cNvPr id="33" name="TextBox 11">
              <a:extLst>
                <a:ext uri="{FF2B5EF4-FFF2-40B4-BE49-F238E27FC236}">
                  <a16:creationId xmlns:a16="http://schemas.microsoft.com/office/drawing/2014/main" id="{83605BE8-A096-EE5F-613A-B37DFC984298}"/>
                </a:ext>
              </a:extLst>
            </p:cNvPr>
            <p:cNvSpPr txBox="1"/>
            <p:nvPr/>
          </p:nvSpPr>
          <p:spPr>
            <a:xfrm>
              <a:off x="10687050" y="3747554"/>
              <a:ext cx="1394026" cy="58836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799"/>
                </a:lnSpc>
              </a:pPr>
              <a:r>
                <a:rPr lang="en-US" sz="3999" dirty="0">
                  <a:solidFill>
                    <a:srgbClr val="000000"/>
                  </a:solidFill>
                  <a:latin typeface="Montserrat Classic Bold"/>
                </a:rPr>
                <a:t>0</a:t>
              </a:r>
              <a:r>
                <a:rPr lang="en-US" altLang="ko-KR" sz="3999" dirty="0">
                  <a:solidFill>
                    <a:srgbClr val="000000"/>
                  </a:solidFill>
                  <a:latin typeface="Montserrat Classic Bold"/>
                </a:rPr>
                <a:t>3</a:t>
              </a:r>
              <a:endParaRPr lang="en-US" sz="3999" dirty="0">
                <a:solidFill>
                  <a:srgbClr val="000000"/>
                </a:solidFill>
                <a:latin typeface="Montserrat Classic Bold"/>
              </a:endParaRPr>
            </a:p>
          </p:txBody>
        </p:sp>
        <p:sp>
          <p:nvSpPr>
            <p:cNvPr id="34" name="TextBox 10">
              <a:extLst>
                <a:ext uri="{FF2B5EF4-FFF2-40B4-BE49-F238E27FC236}">
                  <a16:creationId xmlns:a16="http://schemas.microsoft.com/office/drawing/2014/main" id="{BA909F6C-86DB-3800-A5B8-894D9EC957FC}"/>
                </a:ext>
              </a:extLst>
            </p:cNvPr>
            <p:cNvSpPr txBox="1"/>
            <p:nvPr/>
          </p:nvSpPr>
          <p:spPr>
            <a:xfrm>
              <a:off x="12081077" y="3861854"/>
              <a:ext cx="4226126" cy="3802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99"/>
                </a:lnSpc>
              </a:pPr>
              <a:r>
                <a:rPr lang="ko-KR" altLang="en-US" sz="2499" dirty="0">
                  <a:solidFill>
                    <a:srgbClr val="000000"/>
                  </a:solidFill>
                  <a:latin typeface="KIMM_Bold" panose="02000300000000000000" pitchFamily="2" charset="-127"/>
                  <a:ea typeface="KIMM_Bold" panose="02000300000000000000" pitchFamily="2" charset="-127"/>
                </a:rPr>
                <a:t>기술 소개</a:t>
              </a:r>
              <a:endParaRPr lang="en-US" sz="2499" dirty="0">
                <a:solidFill>
                  <a:srgbClr val="000000"/>
                </a:solidFill>
                <a:latin typeface="KIMM_Bold" panose="02000300000000000000" pitchFamily="2" charset="-127"/>
                <a:ea typeface="KIMM_Bold" panose="02000300000000000000" pitchFamily="2" charset="-127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rot="1423018">
            <a:off x="-2280943" y="6911347"/>
            <a:ext cx="15039921" cy="8108845"/>
          </a:xfrm>
          <a:custGeom>
            <a:avLst/>
            <a:gdLst/>
            <a:ahLst/>
            <a:cxnLst/>
            <a:rect l="l" t="t" r="r" b="b"/>
            <a:pathLst>
              <a:path w="2588710" h="1265894">
                <a:moveTo>
                  <a:pt x="0" y="0"/>
                </a:moveTo>
                <a:lnTo>
                  <a:pt x="2588710" y="0"/>
                </a:lnTo>
                <a:lnTo>
                  <a:pt x="2588710" y="1265894"/>
                </a:lnTo>
                <a:lnTo>
                  <a:pt x="0" y="1265894"/>
                </a:lnTo>
                <a:close/>
              </a:path>
            </a:pathLst>
          </a:custGeom>
          <a:solidFill>
            <a:srgbClr val="FFF6E3"/>
          </a:solidFill>
        </p:spPr>
      </p:sp>
      <p:sp>
        <p:nvSpPr>
          <p:cNvPr id="9" name="TextBox 9"/>
          <p:cNvSpPr txBox="1"/>
          <p:nvPr/>
        </p:nvSpPr>
        <p:spPr>
          <a:xfrm>
            <a:off x="76200" y="-498729"/>
            <a:ext cx="7155905" cy="1070229"/>
          </a:xfrm>
          <a:prstGeom prst="rect">
            <a:avLst/>
          </a:prstGeom>
        </p:spPr>
        <p:txBody>
          <a:bodyPr lIns="0" tIns="0" rIns="0" bIns="0" rtlCol="0" anchor="ctr">
            <a:spAutoFit/>
          </a:bodyPr>
          <a:lstStyle/>
          <a:p>
            <a:pPr>
              <a:lnSpc>
                <a:spcPts val="9600"/>
              </a:lnSpc>
            </a:pPr>
            <a:r>
              <a:rPr lang="en-US" altLang="ko-KR" sz="3200" dirty="0">
                <a:solidFill>
                  <a:srgbClr val="000000"/>
                </a:solidFill>
                <a:latin typeface="KIMM_Bold" panose="02000300000000000000" pitchFamily="2" charset="-127"/>
                <a:ea typeface="KIMM_Bold" panose="02000300000000000000" pitchFamily="2" charset="-127"/>
              </a:rPr>
              <a:t>01.</a:t>
            </a:r>
            <a:r>
              <a:rPr lang="ko-KR" altLang="en-US" sz="3200" dirty="0">
                <a:solidFill>
                  <a:srgbClr val="000000"/>
                </a:solidFill>
                <a:latin typeface="KIMM_Bold" panose="02000300000000000000" pitchFamily="2" charset="-127"/>
                <a:ea typeface="KIMM_Bold" panose="02000300000000000000" pitchFamily="2" charset="-127"/>
              </a:rPr>
              <a:t> 배경</a:t>
            </a:r>
            <a:endParaRPr lang="en-US" sz="3200" dirty="0">
              <a:solidFill>
                <a:srgbClr val="000000"/>
              </a:solidFill>
              <a:latin typeface="KIMM_Bold" panose="02000300000000000000" pitchFamily="2" charset="-127"/>
              <a:ea typeface="KIMM_Bold" panose="02000300000000000000" pitchFamily="2" charset="-127"/>
            </a:endParaRPr>
          </a:p>
        </p:txBody>
      </p:sp>
      <p:pic>
        <p:nvPicPr>
          <p:cNvPr id="4098" name="Picture 2" descr="경기 고양시에 있는 서울시립승화원에 마련된 무연고자 공영장례식장 ‘그리다’ 빈소. 장례를 치르는 관계자들은 매일 두 번씩 제사상을 새롭게 올리고 제사를 지낸다. photo 이건송 영상미디어 기자">
            <a:extLst>
              <a:ext uri="{FF2B5EF4-FFF2-40B4-BE49-F238E27FC236}">
                <a16:creationId xmlns:a16="http://schemas.microsoft.com/office/drawing/2014/main" id="{9D3BAE40-CA6F-B7FE-9976-0238A89031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0" y="2679700"/>
            <a:ext cx="7823200" cy="520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5" name="그룹 24">
            <a:extLst>
              <a:ext uri="{FF2B5EF4-FFF2-40B4-BE49-F238E27FC236}">
                <a16:creationId xmlns:a16="http://schemas.microsoft.com/office/drawing/2014/main" id="{9783DE98-3588-F9D1-6887-A245D633FCDD}"/>
              </a:ext>
            </a:extLst>
          </p:cNvPr>
          <p:cNvGrpSpPr/>
          <p:nvPr/>
        </p:nvGrpSpPr>
        <p:grpSpPr>
          <a:xfrm>
            <a:off x="10820400" y="1472885"/>
            <a:ext cx="6497448" cy="7341229"/>
            <a:chOff x="11506200" y="1785119"/>
            <a:chExt cx="6497448" cy="7341229"/>
          </a:xfrm>
        </p:grpSpPr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6ABEF9E5-4481-EB20-7CCD-8A4AFEAB97A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697200" y="6819900"/>
              <a:ext cx="2306448" cy="2306448"/>
            </a:xfrm>
            <a:prstGeom prst="rect">
              <a:avLst/>
            </a:prstGeom>
          </p:spPr>
        </p:pic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65DFD063-CDA4-1BD8-CDD5-26CA84E6BAF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1506200" y="6819900"/>
              <a:ext cx="2306448" cy="2306448"/>
            </a:xfrm>
            <a:prstGeom prst="rect">
              <a:avLst/>
            </a:prstGeom>
          </p:spPr>
        </p:pic>
        <p:sp>
          <p:nvSpPr>
            <p:cNvPr id="28" name="모서리가 둥근 사각형 설명선[R] 27">
              <a:extLst>
                <a:ext uri="{FF2B5EF4-FFF2-40B4-BE49-F238E27FC236}">
                  <a16:creationId xmlns:a16="http://schemas.microsoft.com/office/drawing/2014/main" id="{19AA034D-56C9-C24D-7D04-7F6554AB3500}"/>
                </a:ext>
              </a:extLst>
            </p:cNvPr>
            <p:cNvSpPr/>
            <p:nvPr/>
          </p:nvSpPr>
          <p:spPr>
            <a:xfrm flipH="1">
              <a:off x="12962925" y="5829300"/>
              <a:ext cx="3866099" cy="804420"/>
            </a:xfrm>
            <a:prstGeom prst="wedgeRoundRectCallout">
              <a:avLst>
                <a:gd name="adj1" fmla="val -38487"/>
                <a:gd name="adj2" fmla="val 79986"/>
                <a:gd name="adj3" fmla="val 16667"/>
              </a:avLst>
            </a:prstGeom>
            <a:solidFill>
              <a:srgbClr val="FFE9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C1D5BA8-B386-3524-DF48-BD70E7EBCAE4}"/>
                </a:ext>
              </a:extLst>
            </p:cNvPr>
            <p:cNvSpPr txBox="1"/>
            <p:nvPr/>
          </p:nvSpPr>
          <p:spPr>
            <a:xfrm>
              <a:off x="13043103" y="5908344"/>
              <a:ext cx="401452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u="none" strike="noStrike" dirty="0">
                  <a:solidFill>
                    <a:srgbClr val="444444"/>
                  </a:solidFill>
                  <a:effectLst/>
                  <a:latin typeface="IM_Hyemin Regular" panose="02020503000000000000" pitchFamily="18" charset="-127"/>
                  <a:ea typeface="IM_Hyemin Regular" panose="02020503000000000000" pitchFamily="18" charset="-127"/>
                </a:rPr>
                <a:t>그게 </a:t>
              </a:r>
              <a:r>
                <a:rPr lang="ko-KR" altLang="en-US" u="none" strike="noStrike" dirty="0" err="1">
                  <a:solidFill>
                    <a:srgbClr val="444444"/>
                  </a:solidFill>
                  <a:effectLst/>
                  <a:latin typeface="IM_Hyemin Regular" panose="02020503000000000000" pitchFamily="18" charset="-127"/>
                  <a:ea typeface="IM_Hyemin Regular" panose="02020503000000000000" pitchFamily="18" charset="-127"/>
                </a:rPr>
                <a:t>앵간히</a:t>
              </a:r>
              <a:r>
                <a:rPr lang="ko-KR" altLang="en-US" u="none" strike="noStrike" dirty="0">
                  <a:solidFill>
                    <a:srgbClr val="444444"/>
                  </a:solidFill>
                  <a:effectLst/>
                  <a:latin typeface="IM_Hyemin Regular" panose="02020503000000000000" pitchFamily="18" charset="-127"/>
                  <a:ea typeface="IM_Hyemin Regular" panose="02020503000000000000" pitchFamily="18" charset="-127"/>
                </a:rPr>
                <a:t> 비싸야 말이지</a:t>
              </a:r>
              <a:r>
                <a:rPr lang="en-US" altLang="ko-KR" u="none" strike="noStrike" dirty="0">
                  <a:solidFill>
                    <a:srgbClr val="444444"/>
                  </a:solidFill>
                  <a:effectLst/>
                  <a:latin typeface="IM_Hyemin Regular" panose="02020503000000000000" pitchFamily="18" charset="-127"/>
                  <a:ea typeface="IM_Hyemin Regular" panose="02020503000000000000" pitchFamily="18" charset="-127"/>
                </a:rPr>
                <a:t>, </a:t>
              </a:r>
              <a:r>
                <a:rPr lang="ko-KR" altLang="en-US" u="none" strike="noStrike" dirty="0">
                  <a:solidFill>
                    <a:srgbClr val="444444"/>
                  </a:solidFill>
                  <a:effectLst/>
                  <a:latin typeface="IM_Hyemin Regular" panose="02020503000000000000" pitchFamily="18" charset="-127"/>
                  <a:ea typeface="IM_Hyemin Regular" panose="02020503000000000000" pitchFamily="18" charset="-127"/>
                </a:rPr>
                <a:t>나 같이 노령연금으로 먹고사는 노인들은 </a:t>
              </a:r>
              <a:r>
                <a:rPr lang="ko-KR" altLang="en-US" b="1" u="none" strike="noStrike" dirty="0">
                  <a:solidFill>
                    <a:srgbClr val="444444"/>
                  </a:solidFill>
                  <a:effectLst/>
                  <a:latin typeface="IM_Hyemin Regular" panose="02020503000000000000" pitchFamily="18" charset="-127"/>
                  <a:ea typeface="IM_Hyemin Regular" panose="02020503000000000000" pitchFamily="18" charset="-127"/>
                </a:rPr>
                <a:t>비싸지</a:t>
              </a:r>
              <a:r>
                <a:rPr lang="en-US" altLang="ko-KR" u="none" strike="noStrike" dirty="0">
                  <a:solidFill>
                    <a:srgbClr val="444444"/>
                  </a:solidFill>
                  <a:effectLst/>
                  <a:latin typeface="IM_Hyemin Regular" panose="02020503000000000000" pitchFamily="18" charset="-127"/>
                  <a:ea typeface="IM_Hyemin Regular" panose="02020503000000000000" pitchFamily="18" charset="-127"/>
                </a:rPr>
                <a:t>.</a:t>
              </a:r>
              <a:endParaRPr kumimoji="1" lang="ko-KR" altLang="en-US" dirty="0">
                <a:latin typeface="IM_Hyemin Regular" panose="02020503000000000000" pitchFamily="18" charset="-127"/>
                <a:ea typeface="IM_Hyemin Regular" panose="02020503000000000000" pitchFamily="18" charset="-127"/>
              </a:endParaRPr>
            </a:p>
          </p:txBody>
        </p:sp>
        <p:sp>
          <p:nvSpPr>
            <p:cNvPr id="30" name="모서리가 둥근 사각형 설명선[R] 29">
              <a:extLst>
                <a:ext uri="{FF2B5EF4-FFF2-40B4-BE49-F238E27FC236}">
                  <a16:creationId xmlns:a16="http://schemas.microsoft.com/office/drawing/2014/main" id="{ABD032AD-64E3-170A-2B4A-21D21E6241C1}"/>
                </a:ext>
              </a:extLst>
            </p:cNvPr>
            <p:cNvSpPr/>
            <p:nvPr/>
          </p:nvSpPr>
          <p:spPr>
            <a:xfrm flipH="1">
              <a:off x="12942142" y="4775230"/>
              <a:ext cx="3866099" cy="691381"/>
            </a:xfrm>
            <a:prstGeom prst="wedgeRoundRectCallout">
              <a:avLst>
                <a:gd name="adj1" fmla="val 41427"/>
                <a:gd name="adj2" fmla="val 78264"/>
                <a:gd name="adj3" fmla="val 16667"/>
              </a:avLst>
            </a:prstGeom>
            <a:solidFill>
              <a:srgbClr val="FFE9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99E74988-9A7D-39BA-EA58-975A45BCF258}"/>
                </a:ext>
              </a:extLst>
            </p:cNvPr>
            <p:cNvSpPr txBox="1"/>
            <p:nvPr/>
          </p:nvSpPr>
          <p:spPr>
            <a:xfrm>
              <a:off x="12997561" y="4914900"/>
              <a:ext cx="411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u="none" strike="noStrike" dirty="0">
                  <a:solidFill>
                    <a:srgbClr val="444444"/>
                  </a:solidFill>
                  <a:effectLst/>
                  <a:latin typeface="IM_Hyemin Regular" panose="02020503000000000000" pitchFamily="18" charset="-127"/>
                  <a:ea typeface="IM_Hyemin Regular" panose="02020503000000000000" pitchFamily="18" charset="-127"/>
                </a:rPr>
                <a:t>어르신 장수사진 아직 준비 안 하셨어요</a:t>
              </a:r>
              <a:r>
                <a:rPr lang="en-US" altLang="ko-KR" u="none" strike="noStrike" dirty="0">
                  <a:solidFill>
                    <a:srgbClr val="444444"/>
                  </a:solidFill>
                  <a:effectLst/>
                  <a:latin typeface="IM_Hyemin Regular" panose="02020503000000000000" pitchFamily="18" charset="-127"/>
                  <a:ea typeface="IM_Hyemin Regular" panose="02020503000000000000" pitchFamily="18" charset="-127"/>
                </a:rPr>
                <a:t>?</a:t>
              </a:r>
              <a:endParaRPr kumimoji="1" lang="ko-KR" altLang="en-US" dirty="0">
                <a:latin typeface="IM_Hyemin Regular" panose="02020503000000000000" pitchFamily="18" charset="-127"/>
                <a:ea typeface="IM_Hyemin Regular" panose="02020503000000000000" pitchFamily="18" charset="-127"/>
              </a:endParaRPr>
            </a:p>
          </p:txBody>
        </p:sp>
        <p:sp>
          <p:nvSpPr>
            <p:cNvPr id="32" name="모서리가 둥근 사각형 설명선[R] 31">
              <a:extLst>
                <a:ext uri="{FF2B5EF4-FFF2-40B4-BE49-F238E27FC236}">
                  <a16:creationId xmlns:a16="http://schemas.microsoft.com/office/drawing/2014/main" id="{8BE78CB7-2250-555A-CC4E-D9533B01114D}"/>
                </a:ext>
              </a:extLst>
            </p:cNvPr>
            <p:cNvSpPr/>
            <p:nvPr/>
          </p:nvSpPr>
          <p:spPr>
            <a:xfrm flipH="1">
              <a:off x="12942140" y="2857500"/>
              <a:ext cx="3866099" cy="1368861"/>
            </a:xfrm>
            <a:prstGeom prst="wedgeRoundRectCallout">
              <a:avLst>
                <a:gd name="adj1" fmla="val -42071"/>
                <a:gd name="adj2" fmla="val 76950"/>
                <a:gd name="adj3" fmla="val 16667"/>
              </a:avLst>
            </a:prstGeom>
            <a:solidFill>
              <a:srgbClr val="FFE9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11F163CA-2D4D-6A5F-2C58-70AE502059C5}"/>
                </a:ext>
              </a:extLst>
            </p:cNvPr>
            <p:cNvSpPr txBox="1"/>
            <p:nvPr/>
          </p:nvSpPr>
          <p:spPr>
            <a:xfrm>
              <a:off x="13031246" y="2947745"/>
              <a:ext cx="471149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u="none" strike="noStrike" dirty="0">
                  <a:solidFill>
                    <a:srgbClr val="444444"/>
                  </a:solidFill>
                  <a:effectLst/>
                  <a:latin typeface="IM_Hyemin Regular" panose="02020503000000000000" pitchFamily="18" charset="-127"/>
                  <a:ea typeface="IM_Hyemin Regular" panose="02020503000000000000" pitchFamily="18" charset="-127"/>
                </a:rPr>
                <a:t>오랜만에 화장을 했지</a:t>
              </a:r>
              <a:r>
                <a:rPr lang="en-US" altLang="ko-KR" u="none" strike="noStrike" dirty="0">
                  <a:solidFill>
                    <a:srgbClr val="444444"/>
                  </a:solidFill>
                  <a:effectLst/>
                  <a:latin typeface="IM_Hyemin Regular" panose="02020503000000000000" pitchFamily="18" charset="-127"/>
                  <a:ea typeface="IM_Hyemin Regular" panose="02020503000000000000" pitchFamily="18" charset="-127"/>
                </a:rPr>
                <a:t>. </a:t>
              </a:r>
              <a:r>
                <a:rPr lang="ko-KR" altLang="en-US" u="none" strike="noStrike" dirty="0">
                  <a:solidFill>
                    <a:srgbClr val="444444"/>
                  </a:solidFill>
                  <a:effectLst/>
                  <a:latin typeface="IM_Hyemin Regular" panose="02020503000000000000" pitchFamily="18" charset="-127"/>
                  <a:ea typeface="IM_Hyemin Regular" panose="02020503000000000000" pitchFamily="18" charset="-127"/>
                </a:rPr>
                <a:t>요 앞에 늙은이들 </a:t>
              </a:r>
              <a:endParaRPr lang="en-US" altLang="ko-KR" u="none" strike="noStrike" dirty="0">
                <a:solidFill>
                  <a:srgbClr val="444444"/>
                </a:solidFill>
                <a:effectLst/>
                <a:latin typeface="IM_Hyemin Regular" panose="02020503000000000000" pitchFamily="18" charset="-127"/>
                <a:ea typeface="IM_Hyemin Regular" panose="02020503000000000000" pitchFamily="18" charset="-127"/>
              </a:endParaRPr>
            </a:p>
            <a:p>
              <a:r>
                <a:rPr lang="ko-KR" altLang="en-US" u="none" strike="noStrike" dirty="0">
                  <a:solidFill>
                    <a:srgbClr val="444444"/>
                  </a:solidFill>
                  <a:effectLst/>
                  <a:latin typeface="IM_Hyemin Regular" panose="02020503000000000000" pitchFamily="18" charset="-127"/>
                  <a:ea typeface="IM_Hyemin Regular" panose="02020503000000000000" pitchFamily="18" charset="-127"/>
                </a:rPr>
                <a:t>영정사진 그냥 찍어준다고 해서 갔는데</a:t>
              </a:r>
              <a:r>
                <a:rPr lang="en-US" altLang="ko-KR" u="none" strike="noStrike" dirty="0">
                  <a:solidFill>
                    <a:srgbClr val="444444"/>
                  </a:solidFill>
                  <a:effectLst/>
                  <a:latin typeface="IM_Hyemin Regular" panose="02020503000000000000" pitchFamily="18" charset="-127"/>
                  <a:ea typeface="IM_Hyemin Regular" panose="02020503000000000000" pitchFamily="18" charset="-127"/>
                </a:rPr>
                <a:t>, </a:t>
              </a:r>
            </a:p>
            <a:p>
              <a:r>
                <a:rPr lang="ko-KR" altLang="en-US" u="none" strike="noStrike" dirty="0">
                  <a:solidFill>
                    <a:srgbClr val="444444"/>
                  </a:solidFill>
                  <a:effectLst/>
                  <a:latin typeface="IM_Hyemin Regular" panose="02020503000000000000" pitchFamily="18" charset="-127"/>
                  <a:ea typeface="IM_Hyemin Regular" panose="02020503000000000000" pitchFamily="18" charset="-127"/>
                </a:rPr>
                <a:t>벌써 다 </a:t>
              </a:r>
              <a:r>
                <a:rPr lang="ko-KR" altLang="en-US" u="none" strike="noStrike" dirty="0" err="1">
                  <a:solidFill>
                    <a:srgbClr val="444444"/>
                  </a:solidFill>
                  <a:effectLst/>
                  <a:latin typeface="IM_Hyemin Regular" panose="02020503000000000000" pitchFamily="18" charset="-127"/>
                  <a:ea typeface="IM_Hyemin Regular" panose="02020503000000000000" pitchFamily="18" charset="-127"/>
                </a:rPr>
                <a:t>끝나버렸더라고</a:t>
              </a:r>
              <a:r>
                <a:rPr lang="en-US" altLang="ko-KR" u="none" strike="noStrike" dirty="0">
                  <a:solidFill>
                    <a:srgbClr val="444444"/>
                  </a:solidFill>
                  <a:effectLst/>
                  <a:latin typeface="IM_Hyemin Regular" panose="02020503000000000000" pitchFamily="18" charset="-127"/>
                  <a:ea typeface="IM_Hyemin Regular" panose="02020503000000000000" pitchFamily="18" charset="-127"/>
                </a:rPr>
                <a:t>.</a:t>
              </a:r>
            </a:p>
            <a:p>
              <a:r>
                <a:rPr lang="ko-KR" altLang="en-US" u="none" strike="noStrike" dirty="0">
                  <a:solidFill>
                    <a:srgbClr val="444444"/>
                  </a:solidFill>
                  <a:effectLst/>
                  <a:latin typeface="IM_Hyemin Regular" panose="02020503000000000000" pitchFamily="18" charset="-127"/>
                  <a:ea typeface="IM_Hyemin Regular" panose="02020503000000000000" pitchFamily="18" charset="-127"/>
                </a:rPr>
                <a:t>그래서 그냥 집에 왔어</a:t>
              </a:r>
              <a:r>
                <a:rPr lang="en-US" altLang="ko-KR" u="none" strike="noStrike" dirty="0">
                  <a:solidFill>
                    <a:srgbClr val="444444"/>
                  </a:solidFill>
                  <a:effectLst/>
                  <a:latin typeface="IM_Hyemin Regular" panose="02020503000000000000" pitchFamily="18" charset="-127"/>
                  <a:ea typeface="IM_Hyemin Regular" panose="02020503000000000000" pitchFamily="18" charset="-127"/>
                </a:rPr>
                <a:t>.</a:t>
              </a:r>
              <a:endParaRPr kumimoji="1" lang="ko-KR" altLang="en-US" dirty="0">
                <a:latin typeface="IM_Hyemin Regular" panose="02020503000000000000" pitchFamily="18" charset="-127"/>
                <a:ea typeface="IM_Hyemin Regular" panose="02020503000000000000" pitchFamily="18" charset="-127"/>
              </a:endParaRPr>
            </a:p>
          </p:txBody>
        </p:sp>
        <p:sp>
          <p:nvSpPr>
            <p:cNvPr id="34" name="모서리가 둥근 사각형 설명선[R] 33">
              <a:extLst>
                <a:ext uri="{FF2B5EF4-FFF2-40B4-BE49-F238E27FC236}">
                  <a16:creationId xmlns:a16="http://schemas.microsoft.com/office/drawing/2014/main" id="{4CCFDE00-F8EE-264A-4A90-9FE1305DC49B}"/>
                </a:ext>
              </a:extLst>
            </p:cNvPr>
            <p:cNvSpPr/>
            <p:nvPr/>
          </p:nvSpPr>
          <p:spPr>
            <a:xfrm flipH="1">
              <a:off x="12942139" y="1785119"/>
              <a:ext cx="3866099" cy="691381"/>
            </a:xfrm>
            <a:prstGeom prst="wedgeRoundRectCallout">
              <a:avLst>
                <a:gd name="adj1" fmla="val 41427"/>
                <a:gd name="adj2" fmla="val 78264"/>
                <a:gd name="adj3" fmla="val 16667"/>
              </a:avLst>
            </a:prstGeom>
            <a:solidFill>
              <a:srgbClr val="FFE9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0EF1229D-AE2F-F84E-65A6-A25F92D65BDD}"/>
                </a:ext>
              </a:extLst>
            </p:cNvPr>
            <p:cNvSpPr txBox="1"/>
            <p:nvPr/>
          </p:nvSpPr>
          <p:spPr>
            <a:xfrm>
              <a:off x="13040775" y="1802529"/>
              <a:ext cx="469243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u="none" strike="noStrike" dirty="0">
                  <a:solidFill>
                    <a:srgbClr val="444444"/>
                  </a:solidFill>
                  <a:effectLst/>
                  <a:latin typeface="IM_Hyemin Regular" panose="02020503000000000000" pitchFamily="18" charset="-127"/>
                  <a:ea typeface="IM_Hyemin Regular" panose="02020503000000000000" pitchFamily="18" charset="-127"/>
                </a:rPr>
                <a:t>어르신</a:t>
              </a:r>
              <a:r>
                <a:rPr lang="en-US" altLang="ko-KR" u="none" strike="noStrike" dirty="0">
                  <a:solidFill>
                    <a:srgbClr val="444444"/>
                  </a:solidFill>
                  <a:effectLst/>
                  <a:latin typeface="IM_Hyemin Regular" panose="02020503000000000000" pitchFamily="18" charset="-127"/>
                  <a:ea typeface="IM_Hyemin Regular" panose="02020503000000000000" pitchFamily="18" charset="-127"/>
                </a:rPr>
                <a:t>~ </a:t>
              </a:r>
              <a:r>
                <a:rPr lang="ko-KR" altLang="en-US" u="none" strike="noStrike" dirty="0">
                  <a:solidFill>
                    <a:srgbClr val="444444"/>
                  </a:solidFill>
                  <a:effectLst/>
                  <a:latin typeface="IM_Hyemin Regular" panose="02020503000000000000" pitchFamily="18" charset="-127"/>
                  <a:ea typeface="IM_Hyemin Regular" panose="02020503000000000000" pitchFamily="18" charset="-127"/>
                </a:rPr>
                <a:t>오늘 왜 이렇게 고우세요</a:t>
              </a:r>
              <a:r>
                <a:rPr lang="en-US" altLang="ko-KR" u="none" strike="noStrike" dirty="0">
                  <a:solidFill>
                    <a:srgbClr val="444444"/>
                  </a:solidFill>
                  <a:effectLst/>
                  <a:latin typeface="IM_Hyemin Regular" panose="02020503000000000000" pitchFamily="18" charset="-127"/>
                  <a:ea typeface="IM_Hyemin Regular" panose="02020503000000000000" pitchFamily="18" charset="-127"/>
                </a:rPr>
                <a:t>? </a:t>
              </a:r>
            </a:p>
            <a:p>
              <a:r>
                <a:rPr lang="ko-KR" altLang="en-US" u="none" strike="noStrike" dirty="0">
                  <a:solidFill>
                    <a:srgbClr val="444444"/>
                  </a:solidFill>
                  <a:effectLst/>
                  <a:latin typeface="IM_Hyemin Regular" panose="02020503000000000000" pitchFamily="18" charset="-127"/>
                  <a:ea typeface="IM_Hyemin Regular" panose="02020503000000000000" pitchFamily="18" charset="-127"/>
                </a:rPr>
                <a:t>너무 </a:t>
              </a:r>
              <a:r>
                <a:rPr lang="ko-KR" altLang="en-US" u="none" strike="noStrike" dirty="0" err="1">
                  <a:solidFill>
                    <a:srgbClr val="444444"/>
                  </a:solidFill>
                  <a:effectLst/>
                  <a:latin typeface="IM_Hyemin Regular" panose="02020503000000000000" pitchFamily="18" charset="-127"/>
                  <a:ea typeface="IM_Hyemin Regular" panose="02020503000000000000" pitchFamily="18" charset="-127"/>
                </a:rPr>
                <a:t>예쁘세요</a:t>
              </a:r>
              <a:r>
                <a:rPr lang="en-US" altLang="ko-KR" u="none" strike="noStrike" dirty="0">
                  <a:solidFill>
                    <a:srgbClr val="444444"/>
                  </a:solidFill>
                  <a:effectLst/>
                  <a:latin typeface="IM_Hyemin Regular" panose="02020503000000000000" pitchFamily="18" charset="-127"/>
                  <a:ea typeface="IM_Hyemin Regular" panose="02020503000000000000" pitchFamily="18" charset="-127"/>
                </a:rPr>
                <a:t>~</a:t>
              </a:r>
              <a:endParaRPr kumimoji="1" lang="ko-KR" altLang="en-US" dirty="0">
                <a:latin typeface="IM_Hyemin Regular" panose="02020503000000000000" pitchFamily="18" charset="-127"/>
                <a:ea typeface="IM_Hyemin Regular" panose="02020503000000000000" pitchFamily="18" charset="-127"/>
              </a:endParaRPr>
            </a:p>
          </p:txBody>
        </p:sp>
      </p:grpSp>
      <p:pic>
        <p:nvPicPr>
          <p:cNvPr id="36" name="그림 35">
            <a:extLst>
              <a:ext uri="{FF2B5EF4-FFF2-40B4-BE49-F238E27FC236}">
                <a16:creationId xmlns:a16="http://schemas.microsoft.com/office/drawing/2014/main" id="{96209F4B-D473-9F0B-C89E-78A470A54D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83450" y="1633213"/>
            <a:ext cx="3721100" cy="24384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9"/>
          <p:cNvSpPr txBox="1"/>
          <p:nvPr/>
        </p:nvSpPr>
        <p:spPr>
          <a:xfrm>
            <a:off x="76200" y="-498729"/>
            <a:ext cx="7155905" cy="1070229"/>
          </a:xfrm>
          <a:prstGeom prst="rect">
            <a:avLst/>
          </a:prstGeom>
        </p:spPr>
        <p:txBody>
          <a:bodyPr lIns="0" tIns="0" rIns="0" bIns="0" rtlCol="0" anchor="ctr">
            <a:spAutoFit/>
          </a:bodyPr>
          <a:lstStyle/>
          <a:p>
            <a:pPr>
              <a:lnSpc>
                <a:spcPts val="9600"/>
              </a:lnSpc>
            </a:pPr>
            <a:r>
              <a:rPr lang="en-US" altLang="ko-KR" sz="3200" dirty="0">
                <a:solidFill>
                  <a:srgbClr val="000000"/>
                </a:solidFill>
                <a:latin typeface="KIMM_Bold" panose="02000300000000000000" pitchFamily="2" charset="-127"/>
                <a:ea typeface="KIMM_Bold" panose="02000300000000000000" pitchFamily="2" charset="-127"/>
              </a:rPr>
              <a:t>01.</a:t>
            </a:r>
            <a:r>
              <a:rPr lang="ko-KR" altLang="en-US" sz="3200" dirty="0">
                <a:solidFill>
                  <a:srgbClr val="000000"/>
                </a:solidFill>
                <a:latin typeface="KIMM_Bold" panose="02000300000000000000" pitchFamily="2" charset="-127"/>
                <a:ea typeface="KIMM_Bold" panose="02000300000000000000" pitchFamily="2" charset="-127"/>
              </a:rPr>
              <a:t> 배경</a:t>
            </a:r>
            <a:endParaRPr lang="en-US" sz="3200" dirty="0">
              <a:solidFill>
                <a:srgbClr val="000000"/>
              </a:solidFill>
              <a:latin typeface="KIMM_Bold" panose="02000300000000000000" pitchFamily="2" charset="-127"/>
              <a:ea typeface="KIMM_Bold" panose="02000300000000000000" pitchFamily="2" charset="-127"/>
            </a:endParaRPr>
          </a:p>
        </p:txBody>
      </p:sp>
      <p:sp>
        <p:nvSpPr>
          <p:cNvPr id="5" name="Freeform 3">
            <a:extLst>
              <a:ext uri="{FF2B5EF4-FFF2-40B4-BE49-F238E27FC236}">
                <a16:creationId xmlns:a16="http://schemas.microsoft.com/office/drawing/2014/main" id="{4FE8F2E5-E1D3-31EE-A2E7-45F0F2197F6D}"/>
              </a:ext>
            </a:extLst>
          </p:cNvPr>
          <p:cNvSpPr/>
          <p:nvPr/>
        </p:nvSpPr>
        <p:spPr>
          <a:xfrm rot="1423018">
            <a:off x="5948655" y="-5052052"/>
            <a:ext cx="15039921" cy="8108845"/>
          </a:xfrm>
          <a:custGeom>
            <a:avLst/>
            <a:gdLst/>
            <a:ahLst/>
            <a:cxnLst/>
            <a:rect l="l" t="t" r="r" b="b"/>
            <a:pathLst>
              <a:path w="2588710" h="1265894">
                <a:moveTo>
                  <a:pt x="0" y="0"/>
                </a:moveTo>
                <a:lnTo>
                  <a:pt x="2588710" y="0"/>
                </a:lnTo>
                <a:lnTo>
                  <a:pt x="2588710" y="1265894"/>
                </a:lnTo>
                <a:lnTo>
                  <a:pt x="0" y="1265894"/>
                </a:lnTo>
                <a:close/>
              </a:path>
            </a:pathLst>
          </a:custGeom>
          <a:solidFill>
            <a:srgbClr val="FFF6E3"/>
          </a:solidFill>
        </p:spPr>
      </p:sp>
      <p:pic>
        <p:nvPicPr>
          <p:cNvPr id="4" name="그림 3" descr="텍스트, 의류, 인간의 얼굴, 스크린샷이(가) 표시된 사진&#10;&#10;자동 생성된 설명">
            <a:extLst>
              <a:ext uri="{FF2B5EF4-FFF2-40B4-BE49-F238E27FC236}">
                <a16:creationId xmlns:a16="http://schemas.microsoft.com/office/drawing/2014/main" id="{C1FA57C3-F8DC-A5A1-8272-DC69140D2F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2022761"/>
            <a:ext cx="7772400" cy="6297487"/>
          </a:xfrm>
          <a:prstGeom prst="rect">
            <a:avLst/>
          </a:prstGeom>
        </p:spPr>
      </p:pic>
      <p:grpSp>
        <p:nvGrpSpPr>
          <p:cNvPr id="21" name="그룹 20">
            <a:extLst>
              <a:ext uri="{FF2B5EF4-FFF2-40B4-BE49-F238E27FC236}">
                <a16:creationId xmlns:a16="http://schemas.microsoft.com/office/drawing/2014/main" id="{8D63F2BE-5A89-10DA-58B6-96BC5D99BEF6}"/>
              </a:ext>
            </a:extLst>
          </p:cNvPr>
          <p:cNvGrpSpPr/>
          <p:nvPr/>
        </p:nvGrpSpPr>
        <p:grpSpPr>
          <a:xfrm>
            <a:off x="8077200" y="3735567"/>
            <a:ext cx="8139144" cy="3922533"/>
            <a:chOff x="7720297" y="3811767"/>
            <a:chExt cx="8139144" cy="3922533"/>
          </a:xfrm>
        </p:grpSpPr>
        <p:sp>
          <p:nvSpPr>
            <p:cNvPr id="6" name="Rectangle 1">
              <a:extLst>
                <a:ext uri="{FF2B5EF4-FFF2-40B4-BE49-F238E27FC236}">
                  <a16:creationId xmlns:a16="http://schemas.microsoft.com/office/drawing/2014/main" id="{F15F9149-4779-A0DD-B2AD-38BB4A7110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10178" y="4833427"/>
              <a:ext cx="6830876" cy="16850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2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ko-KR" altLang="ko-KR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Gmarket Sans TTF Medium" panose="02000000000000000000" pitchFamily="2" charset="-128"/>
                  <a:ea typeface="Gmarket Sans TTF Medium" panose="02000000000000000000" pitchFamily="2" charset="-128"/>
                </a:rPr>
                <a:t>장기요양노인과 같이 악화된 환경 속에 놓인 사람들에게도 </a:t>
              </a:r>
              <a:endParaRPr kumimoji="0" lang="en-US" altLang="ko-K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market Sans TTF Medium" panose="02000000000000000000" pitchFamily="2" charset="-128"/>
                <a:ea typeface="Gmarket Sans TTF Medium" panose="02000000000000000000" pitchFamily="2" charset="-128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2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ko-KR" altLang="ko-KR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Gmarket Sans TTF Medium" panose="02000000000000000000" pitchFamily="2" charset="-128"/>
                  <a:ea typeface="Gmarket Sans TTF Medium" panose="02000000000000000000" pitchFamily="2" charset="-128"/>
                </a:rPr>
                <a:t>아름답게 꾸미고자 하는 욕구가 존재한다는 사실은 ‘</a:t>
              </a:r>
              <a:r>
                <a:rPr kumimoji="0" lang="ko-KR" altLang="ko-KR" b="0" i="0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Gmarket Sans TTF Medium" panose="02000000000000000000" pitchFamily="2" charset="-128"/>
                  <a:ea typeface="Gmarket Sans TTF Medium" panose="02000000000000000000" pitchFamily="2" charset="-128"/>
                </a:rPr>
                <a:t>아름다움’이라는</a:t>
              </a:r>
              <a:r>
                <a:rPr kumimoji="0" lang="ko-KR" altLang="ko-KR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Gmarket Sans TTF Medium" panose="02000000000000000000" pitchFamily="2" charset="-128"/>
                  <a:ea typeface="Gmarket Sans TTF Medium" panose="02000000000000000000" pitchFamily="2" charset="-128"/>
                </a:rPr>
                <a:t> 본능적인 가치추구를 증명하는</a:t>
              </a:r>
              <a:r>
                <a:rPr kumimoji="0" lang="en-US" altLang="ko-KR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Gmarket Sans TTF Medium" panose="02000000000000000000" pitchFamily="2" charset="-128"/>
                  <a:ea typeface="Gmarket Sans TTF Medium" panose="02000000000000000000" pitchFamily="2" charset="-128"/>
                </a:rPr>
                <a:t> </a:t>
              </a:r>
              <a:r>
                <a:rPr kumimoji="0" lang="ko-KR" altLang="en-US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Gmarket Sans TTF Medium" panose="02000000000000000000" pitchFamily="2" charset="-128"/>
                  <a:ea typeface="Gmarket Sans TTF Medium" panose="02000000000000000000" pitchFamily="2" charset="-128"/>
                </a:rPr>
                <a:t>것이 된다</a:t>
              </a:r>
              <a:r>
                <a:rPr lang="en-US" altLang="ko-KR" dirty="0">
                  <a:latin typeface="Gmarket Sans TTF Medium" panose="02000000000000000000" pitchFamily="2" charset="-128"/>
                  <a:ea typeface="Gmarket Sans TTF Medium" panose="02000000000000000000" pitchFamily="2" charset="-128"/>
                </a:rPr>
                <a:t>.</a:t>
              </a:r>
              <a:endParaRPr kumimoji="0" lang="ko-KR" altLang="ko-KR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market Sans TTF Medium" panose="02000000000000000000" pitchFamily="2" charset="-128"/>
                <a:ea typeface="Gmarket Sans TTF Medium" panose="02000000000000000000" pitchFamily="2" charset="-128"/>
              </a:endParaRPr>
            </a:p>
          </p:txBody>
        </p:sp>
        <p:cxnSp>
          <p:nvCxnSpPr>
            <p:cNvPr id="8" name="직선 연결선[R] 7">
              <a:extLst>
                <a:ext uri="{FF2B5EF4-FFF2-40B4-BE49-F238E27FC236}">
                  <a16:creationId xmlns:a16="http://schemas.microsoft.com/office/drawing/2014/main" id="{77FE6E9C-D2CD-EF6E-6E31-97577BE727CF}"/>
                </a:ext>
              </a:extLst>
            </p:cNvPr>
            <p:cNvCxnSpPr>
              <a:cxnSpLocks/>
            </p:cNvCxnSpPr>
            <p:nvPr/>
          </p:nvCxnSpPr>
          <p:spPr>
            <a:xfrm>
              <a:off x="9293789" y="4610100"/>
              <a:ext cx="5023978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[R] 16">
              <a:extLst>
                <a:ext uri="{FF2B5EF4-FFF2-40B4-BE49-F238E27FC236}">
                  <a16:creationId xmlns:a16="http://schemas.microsoft.com/office/drawing/2014/main" id="{B5B56134-CBC3-5E3F-D0DB-BA002F8D52F2}"/>
                </a:ext>
              </a:extLst>
            </p:cNvPr>
            <p:cNvCxnSpPr>
              <a:cxnSpLocks/>
            </p:cNvCxnSpPr>
            <p:nvPr/>
          </p:nvCxnSpPr>
          <p:spPr>
            <a:xfrm>
              <a:off x="9293789" y="6972300"/>
              <a:ext cx="5023978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E38CD237-77EE-7427-33E2-E5E73EDC6AB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20297" y="3811767"/>
              <a:ext cx="1475805" cy="1475805"/>
            </a:xfrm>
            <a:prstGeom prst="rect">
              <a:avLst/>
            </a:prstGeom>
          </p:spPr>
        </p:pic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C81725DC-1589-FB23-6188-AC81DCABFFC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4383637" y="6258496"/>
              <a:ext cx="1475804" cy="147580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111905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>
            <a:off x="1" y="6072507"/>
            <a:ext cx="18288000" cy="4214493"/>
          </a:xfrm>
          <a:custGeom>
            <a:avLst/>
            <a:gdLst/>
            <a:ahLst/>
            <a:cxnLst/>
            <a:rect l="l" t="t" r="r" b="b"/>
            <a:pathLst>
              <a:path w="4932219" h="1410663">
                <a:moveTo>
                  <a:pt x="0" y="0"/>
                </a:moveTo>
                <a:lnTo>
                  <a:pt x="4932219" y="0"/>
                </a:lnTo>
                <a:lnTo>
                  <a:pt x="4932219" y="1410663"/>
                </a:lnTo>
                <a:lnTo>
                  <a:pt x="0" y="1410663"/>
                </a:lnTo>
                <a:close/>
              </a:path>
            </a:pathLst>
          </a:custGeom>
          <a:solidFill>
            <a:srgbClr val="FFF6E3"/>
          </a:solidFill>
        </p:spPr>
      </p:sp>
      <p:sp>
        <p:nvSpPr>
          <p:cNvPr id="5" name="TextBox 5"/>
          <p:cNvSpPr txBox="1"/>
          <p:nvPr/>
        </p:nvSpPr>
        <p:spPr>
          <a:xfrm>
            <a:off x="1524000" y="2521254"/>
            <a:ext cx="8759376" cy="11137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80"/>
              </a:lnSpc>
            </a:pPr>
            <a:r>
              <a:rPr lang="en-US" altLang="ko-KR" sz="8000" spc="552" dirty="0">
                <a:solidFill>
                  <a:srgbClr val="000000"/>
                </a:solidFill>
                <a:latin typeface="KIMM_Bold" panose="02000300000000000000" pitchFamily="2" charset="-127"/>
                <a:ea typeface="KIMM_Bold" panose="02000300000000000000" pitchFamily="2" charset="-127"/>
              </a:rPr>
              <a:t>“Tool”</a:t>
            </a:r>
            <a:endParaRPr lang="en-US" sz="8000" spc="552" dirty="0">
              <a:solidFill>
                <a:srgbClr val="000000"/>
              </a:solidFill>
              <a:latin typeface="KIMM_Bold" panose="02000300000000000000" pitchFamily="2" charset="-127"/>
              <a:ea typeface="KIMM_Bold" panose="02000300000000000000" pitchFamily="2" charset="-127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066800" y="4055216"/>
            <a:ext cx="10387071" cy="6976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800"/>
              </a:lnSpc>
            </a:pPr>
            <a:r>
              <a:rPr lang="ko-KR" altLang="en-US" b="0" i="0" u="none" strike="noStrike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어르신들의 원하는 이미지나 컨셉에 맞게</a:t>
            </a:r>
            <a:r>
              <a:rPr lang="en-US" altLang="ko-KR" b="0" i="0" u="none" strike="noStrike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, </a:t>
            </a:r>
            <a:r>
              <a:rPr lang="ko-KR" altLang="en-US" b="0" i="0" u="none" strike="noStrike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어르신들의 살아생전에 도전해보지 못한 스타일을 찾아드려</a:t>
            </a:r>
            <a:r>
              <a:rPr lang="en-US" altLang="ko-KR" b="0" i="0" u="none" strike="noStrike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, </a:t>
            </a:r>
            <a:r>
              <a:rPr lang="ko-KR" altLang="en-US" b="0" i="0" u="none" strike="noStrike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특별한 순간을 담을 때 좀 더 아름답게 만들어 드리는 ‘도구’ 서비스입니다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sp>
        <p:nvSpPr>
          <p:cNvPr id="20" name="TextBox 9">
            <a:extLst>
              <a:ext uri="{FF2B5EF4-FFF2-40B4-BE49-F238E27FC236}">
                <a16:creationId xmlns:a16="http://schemas.microsoft.com/office/drawing/2014/main" id="{22EF6200-6481-5B7F-9C46-15449385FAD2}"/>
              </a:ext>
            </a:extLst>
          </p:cNvPr>
          <p:cNvSpPr txBox="1"/>
          <p:nvPr/>
        </p:nvSpPr>
        <p:spPr>
          <a:xfrm>
            <a:off x="76200" y="-498729"/>
            <a:ext cx="7155905" cy="1070229"/>
          </a:xfrm>
          <a:prstGeom prst="rect">
            <a:avLst/>
          </a:prstGeom>
        </p:spPr>
        <p:txBody>
          <a:bodyPr lIns="0" tIns="0" rIns="0" bIns="0" rtlCol="0" anchor="ctr">
            <a:spAutoFit/>
          </a:bodyPr>
          <a:lstStyle/>
          <a:p>
            <a:pPr>
              <a:lnSpc>
                <a:spcPts val="9600"/>
              </a:lnSpc>
            </a:pPr>
            <a:r>
              <a:rPr lang="en-US" altLang="ko-KR" sz="3200" dirty="0">
                <a:solidFill>
                  <a:srgbClr val="000000"/>
                </a:solidFill>
                <a:latin typeface="KIMM_Bold" panose="02000300000000000000" pitchFamily="2" charset="-127"/>
                <a:ea typeface="KIMM_Bold" panose="02000300000000000000" pitchFamily="2" charset="-127"/>
              </a:rPr>
              <a:t>02.</a:t>
            </a:r>
            <a:r>
              <a:rPr lang="ko-KR" altLang="en-US" sz="3200" dirty="0">
                <a:solidFill>
                  <a:srgbClr val="000000"/>
                </a:solidFill>
                <a:latin typeface="KIMM_Bold" panose="02000300000000000000" pitchFamily="2" charset="-127"/>
                <a:ea typeface="KIMM_Bold" panose="02000300000000000000" pitchFamily="2" charset="-127"/>
              </a:rPr>
              <a:t> 기획 의도</a:t>
            </a:r>
            <a:endParaRPr lang="en-US" sz="3200" dirty="0">
              <a:solidFill>
                <a:srgbClr val="000000"/>
              </a:solidFill>
              <a:latin typeface="KIMM_Bold" panose="02000300000000000000" pitchFamily="2" charset="-127"/>
              <a:ea typeface="KIMM_Bold" panose="02000300000000000000" pitchFamily="2" charset="-127"/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8AD1C611-F026-BDE7-C275-8A19A362AC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76776" y="2256340"/>
            <a:ext cx="2496503" cy="2496503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DF48966A-70A1-96D8-04DC-C038024DD7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6895" y="6898476"/>
            <a:ext cx="2614329" cy="2614329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B6C08D2E-A2F4-1A34-F5BD-5C3C063C3E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36835" y="6978988"/>
            <a:ext cx="2614329" cy="2614329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3DF88C9D-C881-C4F8-1F36-AFA33930EE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676776" y="7063072"/>
            <a:ext cx="2614329" cy="261432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>
            <a:off x="0" y="0"/>
            <a:ext cx="18592800" cy="2958039"/>
          </a:xfrm>
          <a:custGeom>
            <a:avLst/>
            <a:gdLst/>
            <a:ahLst/>
            <a:cxnLst/>
            <a:rect l="l" t="t" r="r" b="b"/>
            <a:pathLst>
              <a:path w="2437354" h="2786821">
                <a:moveTo>
                  <a:pt x="0" y="0"/>
                </a:moveTo>
                <a:lnTo>
                  <a:pt x="2437354" y="0"/>
                </a:lnTo>
                <a:lnTo>
                  <a:pt x="2437354" y="2786821"/>
                </a:lnTo>
                <a:lnTo>
                  <a:pt x="0" y="2786821"/>
                </a:lnTo>
                <a:close/>
              </a:path>
            </a:pathLst>
          </a:custGeom>
          <a:solidFill>
            <a:srgbClr val="FFF6E3"/>
          </a:solidFill>
        </p:spPr>
      </p:sp>
      <p:sp>
        <p:nvSpPr>
          <p:cNvPr id="19" name="TextBox 9">
            <a:extLst>
              <a:ext uri="{FF2B5EF4-FFF2-40B4-BE49-F238E27FC236}">
                <a16:creationId xmlns:a16="http://schemas.microsoft.com/office/drawing/2014/main" id="{B8F794CF-473F-D055-60D8-2B10D37FAB3B}"/>
              </a:ext>
            </a:extLst>
          </p:cNvPr>
          <p:cNvSpPr txBox="1"/>
          <p:nvPr/>
        </p:nvSpPr>
        <p:spPr>
          <a:xfrm>
            <a:off x="76200" y="-498729"/>
            <a:ext cx="7155905" cy="1070229"/>
          </a:xfrm>
          <a:prstGeom prst="rect">
            <a:avLst/>
          </a:prstGeom>
        </p:spPr>
        <p:txBody>
          <a:bodyPr lIns="0" tIns="0" rIns="0" bIns="0" rtlCol="0" anchor="ctr">
            <a:spAutoFit/>
          </a:bodyPr>
          <a:lstStyle/>
          <a:p>
            <a:pPr>
              <a:lnSpc>
                <a:spcPts val="9600"/>
              </a:lnSpc>
            </a:pPr>
            <a:r>
              <a:rPr lang="en-US" altLang="ko-KR" sz="3200" dirty="0">
                <a:solidFill>
                  <a:srgbClr val="000000"/>
                </a:solidFill>
                <a:latin typeface="KIMM_Bold" panose="02000300000000000000" pitchFamily="2" charset="-127"/>
                <a:ea typeface="KIMM_Bold" panose="02000300000000000000" pitchFamily="2" charset="-127"/>
              </a:rPr>
              <a:t>03.</a:t>
            </a:r>
            <a:r>
              <a:rPr lang="ko-KR" altLang="en-US" sz="3200" dirty="0">
                <a:solidFill>
                  <a:srgbClr val="000000"/>
                </a:solidFill>
                <a:latin typeface="KIMM_Bold" panose="02000300000000000000" pitchFamily="2" charset="-127"/>
                <a:ea typeface="KIMM_Bold" panose="02000300000000000000" pitchFamily="2" charset="-127"/>
              </a:rPr>
              <a:t> 기술 소개</a:t>
            </a:r>
            <a:endParaRPr lang="en-US" sz="3200" dirty="0">
              <a:solidFill>
                <a:srgbClr val="000000"/>
              </a:solidFill>
              <a:latin typeface="KIMM_Bold" panose="02000300000000000000" pitchFamily="2" charset="-127"/>
              <a:ea typeface="KIMM_Bold" panose="02000300000000000000" pitchFamily="2" charset="-127"/>
            </a:endParaRP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5795EB08-5284-5C27-4446-E3D2C8A8BC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1597" y="3162300"/>
            <a:ext cx="13218669" cy="4748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Freeform 3">
            <a:extLst>
              <a:ext uri="{FF2B5EF4-FFF2-40B4-BE49-F238E27FC236}">
                <a16:creationId xmlns:a16="http://schemas.microsoft.com/office/drawing/2014/main" id="{943A38A2-0387-8EA0-36FB-7ED3365CDA5E}"/>
              </a:ext>
            </a:extLst>
          </p:cNvPr>
          <p:cNvSpPr/>
          <p:nvPr/>
        </p:nvSpPr>
        <p:spPr>
          <a:xfrm>
            <a:off x="0" y="8115300"/>
            <a:ext cx="18592800" cy="3162300"/>
          </a:xfrm>
          <a:custGeom>
            <a:avLst/>
            <a:gdLst/>
            <a:ahLst/>
            <a:cxnLst/>
            <a:rect l="l" t="t" r="r" b="b"/>
            <a:pathLst>
              <a:path w="2437354" h="2786821">
                <a:moveTo>
                  <a:pt x="0" y="0"/>
                </a:moveTo>
                <a:lnTo>
                  <a:pt x="2437354" y="0"/>
                </a:lnTo>
                <a:lnTo>
                  <a:pt x="2437354" y="2786821"/>
                </a:lnTo>
                <a:lnTo>
                  <a:pt x="0" y="2786821"/>
                </a:lnTo>
                <a:close/>
              </a:path>
            </a:pathLst>
          </a:custGeom>
          <a:solidFill>
            <a:srgbClr val="FFF6E3"/>
          </a:solidFill>
        </p:spPr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862425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>
            <a:off x="7226301" y="1"/>
            <a:ext cx="11061700" cy="10287000"/>
          </a:xfrm>
          <a:custGeom>
            <a:avLst/>
            <a:gdLst/>
            <a:ahLst/>
            <a:cxnLst/>
            <a:rect l="l" t="t" r="r" b="b"/>
            <a:pathLst>
              <a:path w="2969366" h="2899722">
                <a:moveTo>
                  <a:pt x="0" y="0"/>
                </a:moveTo>
                <a:lnTo>
                  <a:pt x="2969366" y="0"/>
                </a:lnTo>
                <a:lnTo>
                  <a:pt x="2969366" y="2899722"/>
                </a:lnTo>
                <a:lnTo>
                  <a:pt x="0" y="2899722"/>
                </a:lnTo>
                <a:close/>
              </a:path>
            </a:pathLst>
          </a:custGeom>
          <a:solidFill>
            <a:srgbClr val="FFF6E3"/>
          </a:solidFill>
        </p:spPr>
      </p:sp>
      <p:sp>
        <p:nvSpPr>
          <p:cNvPr id="20" name="TextBox 9">
            <a:extLst>
              <a:ext uri="{FF2B5EF4-FFF2-40B4-BE49-F238E27FC236}">
                <a16:creationId xmlns:a16="http://schemas.microsoft.com/office/drawing/2014/main" id="{8BDACB2D-CB03-1AAC-2723-B7F683FB6FDB}"/>
              </a:ext>
            </a:extLst>
          </p:cNvPr>
          <p:cNvSpPr txBox="1"/>
          <p:nvPr/>
        </p:nvSpPr>
        <p:spPr>
          <a:xfrm>
            <a:off x="76200" y="-498729"/>
            <a:ext cx="7155905" cy="1070229"/>
          </a:xfrm>
          <a:prstGeom prst="rect">
            <a:avLst/>
          </a:prstGeom>
        </p:spPr>
        <p:txBody>
          <a:bodyPr lIns="0" tIns="0" rIns="0" bIns="0" rtlCol="0" anchor="ctr">
            <a:spAutoFit/>
          </a:bodyPr>
          <a:lstStyle/>
          <a:p>
            <a:pPr>
              <a:lnSpc>
                <a:spcPts val="9600"/>
              </a:lnSpc>
            </a:pPr>
            <a:r>
              <a:rPr lang="en-US" altLang="ko-KR" sz="3200" dirty="0">
                <a:solidFill>
                  <a:srgbClr val="000000"/>
                </a:solidFill>
                <a:latin typeface="KIMM_Bold" panose="02000300000000000000" pitchFamily="2" charset="-127"/>
                <a:ea typeface="KIMM_Bold" panose="02000300000000000000" pitchFamily="2" charset="-127"/>
              </a:rPr>
              <a:t>04.</a:t>
            </a:r>
            <a:r>
              <a:rPr lang="ko-KR" altLang="en-US" sz="3200" dirty="0">
                <a:solidFill>
                  <a:srgbClr val="000000"/>
                </a:solidFill>
                <a:latin typeface="KIMM_Bold" panose="02000300000000000000" pitchFamily="2" charset="-127"/>
                <a:ea typeface="KIMM_Bold" panose="02000300000000000000" pitchFamily="2" charset="-127"/>
              </a:rPr>
              <a:t> 서비스 소개</a:t>
            </a:r>
            <a:endParaRPr lang="en-US" sz="3200" dirty="0">
              <a:solidFill>
                <a:srgbClr val="000000"/>
              </a:solidFill>
              <a:latin typeface="KIMM_Bold" panose="02000300000000000000" pitchFamily="2" charset="-127"/>
              <a:ea typeface="KIMM_Bold" panose="02000300000000000000" pitchFamily="2" charset="-127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89BCB14F-D7ED-FBEB-1913-F96D57845F34}"/>
              </a:ext>
            </a:extLst>
          </p:cNvPr>
          <p:cNvGrpSpPr/>
          <p:nvPr/>
        </p:nvGrpSpPr>
        <p:grpSpPr>
          <a:xfrm>
            <a:off x="747563" y="4185086"/>
            <a:ext cx="6191251" cy="1916828"/>
            <a:chOff x="1200149" y="3924299"/>
            <a:chExt cx="6191251" cy="1916828"/>
          </a:xfrm>
        </p:grpSpPr>
        <p:sp>
          <p:nvSpPr>
            <p:cNvPr id="21" name="TextBox 6">
              <a:extLst>
                <a:ext uri="{FF2B5EF4-FFF2-40B4-BE49-F238E27FC236}">
                  <a16:creationId xmlns:a16="http://schemas.microsoft.com/office/drawing/2014/main" id="{609DD2A8-A3B0-A9F2-4C54-0CB332FDF889}"/>
                </a:ext>
              </a:extLst>
            </p:cNvPr>
            <p:cNvSpPr txBox="1"/>
            <p:nvPr/>
          </p:nvSpPr>
          <p:spPr>
            <a:xfrm>
              <a:off x="1200150" y="5143500"/>
              <a:ext cx="6191250" cy="69762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2800"/>
                </a:lnSpc>
              </a:pPr>
              <a:r>
                <a:rPr lang="ko-KR" altLang="en-US" b="0" i="0" u="none" strike="noStrike" dirty="0">
                  <a:solidFill>
                    <a:srgbClr val="424242"/>
                  </a:solidFill>
                  <a:effectLst/>
                  <a:latin typeface="Gmarket Sans TTF Medium" panose="02000000000000000000" pitchFamily="2" charset="-128"/>
                  <a:ea typeface="Gmarket Sans TTF Medium" panose="02000000000000000000" pitchFamily="2" charset="-128"/>
                </a:rPr>
                <a:t>살아생전에 쉽게 시도할 수 없었던 콘셉트와 매칭하여</a:t>
              </a:r>
              <a:r>
                <a:rPr lang="en-US" altLang="ko-KR" b="0" i="0" u="none" strike="noStrike" dirty="0">
                  <a:solidFill>
                    <a:srgbClr val="424242"/>
                  </a:solidFill>
                  <a:effectLst/>
                  <a:latin typeface="Gmarket Sans TTF Medium" panose="02000000000000000000" pitchFamily="2" charset="-128"/>
                  <a:ea typeface="Gmarket Sans TTF Medium" panose="02000000000000000000" pitchFamily="2" charset="-128"/>
                </a:rPr>
                <a:t>, </a:t>
              </a:r>
              <a:br>
                <a:rPr lang="ko-KR" altLang="en-US" dirty="0">
                  <a:latin typeface="Gmarket Sans TTF Medium" panose="02000000000000000000" pitchFamily="2" charset="-128"/>
                  <a:ea typeface="Gmarket Sans TTF Medium" panose="02000000000000000000" pitchFamily="2" charset="-128"/>
                </a:rPr>
              </a:br>
              <a:r>
                <a:rPr lang="ko-KR" altLang="en-US" b="0" i="0" u="none" strike="noStrike" dirty="0">
                  <a:solidFill>
                    <a:srgbClr val="424242"/>
                  </a:solidFill>
                  <a:effectLst/>
                  <a:latin typeface="Gmarket Sans TTF Medium" panose="02000000000000000000" pitchFamily="2" charset="-128"/>
                  <a:ea typeface="Gmarket Sans TTF Medium" panose="02000000000000000000" pitchFamily="2" charset="-128"/>
                </a:rPr>
                <a:t>자신이 몰랐던 콘셉트와 무드를 알려줄 수 있는 콘텐츠 제공</a:t>
              </a:r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endParaRPr>
            </a:p>
          </p:txBody>
        </p:sp>
        <p:pic>
          <p:nvPicPr>
            <p:cNvPr id="22" name="그림 21" descr="텍스트, 폰트, 그래픽, 스크린샷이(가) 표시된 사진&#10;&#10;자동 생성된 설명">
              <a:extLst>
                <a:ext uri="{FF2B5EF4-FFF2-40B4-BE49-F238E27FC236}">
                  <a16:creationId xmlns:a16="http://schemas.microsoft.com/office/drawing/2014/main" id="{6DA0C3C2-C2A0-8F32-D455-0FCA65A9691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00149" y="3924299"/>
              <a:ext cx="3093693" cy="856715"/>
            </a:xfrm>
            <a:prstGeom prst="rect">
              <a:avLst/>
            </a:prstGeom>
          </p:spPr>
        </p:pic>
      </p:grpSp>
      <p:pic>
        <p:nvPicPr>
          <p:cNvPr id="4" name="그림 3" descr="의류, 스크린샷, 사람, 인간의 얼굴이(가) 표시된 사진&#10;&#10;자동 생성된 설명">
            <a:extLst>
              <a:ext uri="{FF2B5EF4-FFF2-40B4-BE49-F238E27FC236}">
                <a16:creationId xmlns:a16="http://schemas.microsoft.com/office/drawing/2014/main" id="{4310EA22-AADE-52D4-B52B-075055785A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0951" y="589023"/>
            <a:ext cx="7772400" cy="4226242"/>
          </a:xfrm>
          <a:prstGeom prst="rect">
            <a:avLst/>
          </a:prstGeom>
        </p:spPr>
      </p:pic>
      <p:pic>
        <p:nvPicPr>
          <p:cNvPr id="16" name="그림 15" descr="텍스트, 인간의 얼굴, 사람, 스크린샷이(가) 표시된 사진&#10;&#10;자동 생성된 설명">
            <a:extLst>
              <a:ext uri="{FF2B5EF4-FFF2-40B4-BE49-F238E27FC236}">
                <a16:creationId xmlns:a16="http://schemas.microsoft.com/office/drawing/2014/main" id="{7AD8538F-1EF1-AD60-60D9-8DF762F10CC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0638" y="5258988"/>
            <a:ext cx="7772400" cy="4226242"/>
          </a:xfrm>
          <a:prstGeom prst="rect">
            <a:avLst/>
          </a:prstGeom>
        </p:spPr>
      </p:pic>
      <p:pic>
        <p:nvPicPr>
          <p:cNvPr id="18" name="그림 17" descr="텍스트, 스크린샷, 폰트, 디자인이(가) 표시된 사진&#10;&#10;자동 생성된 설명">
            <a:extLst>
              <a:ext uri="{FF2B5EF4-FFF2-40B4-BE49-F238E27FC236}">
                <a16:creationId xmlns:a16="http://schemas.microsoft.com/office/drawing/2014/main" id="{F772EB8D-C77F-54CE-B00D-F487B197468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9200" y="5262452"/>
            <a:ext cx="7772400" cy="4226242"/>
          </a:xfrm>
          <a:prstGeom prst="rect">
            <a:avLst/>
          </a:prstGeom>
        </p:spPr>
      </p:pic>
      <p:pic>
        <p:nvPicPr>
          <p:cNvPr id="24" name="그림 23" descr="슈트, 인간의 얼굴, 사람, 스크린샷이(가) 표시된 사진&#10;&#10;자동 생성된 설명">
            <a:extLst>
              <a:ext uri="{FF2B5EF4-FFF2-40B4-BE49-F238E27FC236}">
                <a16:creationId xmlns:a16="http://schemas.microsoft.com/office/drawing/2014/main" id="{4F572A80-A1CF-C33C-3240-61AA53CAF73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0638" y="5226191"/>
            <a:ext cx="7772400" cy="4226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926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144000" y="-147106"/>
            <a:ext cx="9254329" cy="10581211"/>
            <a:chOff x="0" y="0"/>
            <a:chExt cx="2437354" cy="278682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7354" cy="2786821"/>
            </a:xfrm>
            <a:custGeom>
              <a:avLst/>
              <a:gdLst/>
              <a:ahLst/>
              <a:cxnLst/>
              <a:rect l="l" t="t" r="r" b="b"/>
              <a:pathLst>
                <a:path w="2437354" h="2786821">
                  <a:moveTo>
                    <a:pt x="0" y="0"/>
                  </a:moveTo>
                  <a:lnTo>
                    <a:pt x="2437354" y="0"/>
                  </a:lnTo>
                  <a:lnTo>
                    <a:pt x="2437354" y="2786821"/>
                  </a:lnTo>
                  <a:lnTo>
                    <a:pt x="0" y="2786821"/>
                  </a:lnTo>
                  <a:close/>
                </a:path>
              </a:pathLst>
            </a:custGeom>
            <a:solidFill>
              <a:srgbClr val="FFF6E3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9" name="TextBox 9">
            <a:extLst>
              <a:ext uri="{FF2B5EF4-FFF2-40B4-BE49-F238E27FC236}">
                <a16:creationId xmlns:a16="http://schemas.microsoft.com/office/drawing/2014/main" id="{B8F794CF-473F-D055-60D8-2B10D37FAB3B}"/>
              </a:ext>
            </a:extLst>
          </p:cNvPr>
          <p:cNvSpPr txBox="1"/>
          <p:nvPr/>
        </p:nvSpPr>
        <p:spPr>
          <a:xfrm>
            <a:off x="76200" y="-498729"/>
            <a:ext cx="7155905" cy="1070229"/>
          </a:xfrm>
          <a:prstGeom prst="rect">
            <a:avLst/>
          </a:prstGeom>
        </p:spPr>
        <p:txBody>
          <a:bodyPr lIns="0" tIns="0" rIns="0" bIns="0" rtlCol="0" anchor="ctr">
            <a:spAutoFit/>
          </a:bodyPr>
          <a:lstStyle/>
          <a:p>
            <a:pPr>
              <a:lnSpc>
                <a:spcPts val="9600"/>
              </a:lnSpc>
            </a:pPr>
            <a:r>
              <a:rPr lang="en-US" altLang="ko-KR" sz="3200" dirty="0">
                <a:solidFill>
                  <a:srgbClr val="000000"/>
                </a:solidFill>
                <a:latin typeface="KIMM_Bold" panose="02000300000000000000" pitchFamily="2" charset="-127"/>
                <a:ea typeface="KIMM_Bold" panose="02000300000000000000" pitchFamily="2" charset="-127"/>
              </a:rPr>
              <a:t>05.</a:t>
            </a:r>
            <a:r>
              <a:rPr lang="ko-KR" altLang="en-US" sz="3200" dirty="0">
                <a:solidFill>
                  <a:srgbClr val="000000"/>
                </a:solidFill>
                <a:latin typeface="KIMM_Bold" panose="02000300000000000000" pitchFamily="2" charset="-127"/>
                <a:ea typeface="KIMM_Bold" panose="02000300000000000000" pitchFamily="2" charset="-127"/>
              </a:rPr>
              <a:t> 시연 영상</a:t>
            </a:r>
            <a:endParaRPr lang="en-US" sz="3200" dirty="0">
              <a:solidFill>
                <a:srgbClr val="000000"/>
              </a:solidFill>
              <a:latin typeface="KIMM_Bold" panose="02000300000000000000" pitchFamily="2" charset="-127"/>
              <a:ea typeface="KIMM_Bold" panose="02000300000000000000" pitchFamily="2" charset="-127"/>
            </a:endParaRPr>
          </a:p>
        </p:txBody>
      </p:sp>
      <p:pic>
        <p:nvPicPr>
          <p:cNvPr id="5" name="화면 기록 2023-09-08 오전 9.35.32.mov">
            <a:hlinkClick r:id="" action="ppaction://media"/>
            <a:extLst>
              <a:ext uri="{FF2B5EF4-FFF2-40B4-BE49-F238E27FC236}">
                <a16:creationId xmlns:a16="http://schemas.microsoft.com/office/drawing/2014/main" id="{6379C7DB-09FE-913F-A03A-F2A83A2AC5F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67100" y="2098078"/>
            <a:ext cx="11353800" cy="609084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2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eative and Minimal Portfolio Presentation" id="{5F828489-EAEC-A740-9F10-05C7EA5AC5C4}" vid="{13459247-1DD5-1E41-830B-E7F63609C2B7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602</TotalTime>
  <Words>269</Words>
  <Application>Microsoft Macintosh PowerPoint</Application>
  <PresentationFormat>사용자 지정</PresentationFormat>
  <Paragraphs>50</Paragraphs>
  <Slides>13</Slides>
  <Notes>3</Notes>
  <HiddenSlides>0</HiddenSlides>
  <MMClips>1</MMClips>
  <ScaleCrop>false</ScaleCrop>
  <HeadingPairs>
    <vt:vector size="6" baseType="variant">
      <vt:variant>
        <vt:lpstr>사용한 글꼴</vt:lpstr>
      </vt:variant>
      <vt:variant>
        <vt:i4>13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7" baseType="lpstr">
      <vt:lpstr>Brittany</vt:lpstr>
      <vt:lpstr>Montserrat Classic</vt:lpstr>
      <vt:lpstr>Calibri</vt:lpstr>
      <vt:lpstr>맑은 고딕</vt:lpstr>
      <vt:lpstr>Montserrat Classic Bold</vt:lpstr>
      <vt:lpstr>Brittany Bold</vt:lpstr>
      <vt:lpstr>Arial</vt:lpstr>
      <vt:lpstr>IM_Hyemin Regular</vt:lpstr>
      <vt:lpstr>-webkit-standard</vt:lpstr>
      <vt:lpstr>NanumGothic</vt:lpstr>
      <vt:lpstr>KIMM_Light</vt:lpstr>
      <vt:lpstr>KIMM_Bold</vt:lpstr>
      <vt:lpstr>Gmarket Sans TTF Medium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Creative and Minimal Portfolio Presentation</dc:title>
  <cp:lastModifiedBy>송선우</cp:lastModifiedBy>
  <cp:revision>9</cp:revision>
  <dcterms:created xsi:type="dcterms:W3CDTF">2006-08-16T00:00:00Z</dcterms:created>
  <dcterms:modified xsi:type="dcterms:W3CDTF">2023-09-08T00:54:00Z</dcterms:modified>
  <dc:identifier>DAFtxkq18Tk</dc:identifier>
</cp:coreProperties>
</file>

<file path=docProps/thumbnail.jpeg>
</file>